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 id="2147483666" r:id="rId6"/>
  </p:sldMasterIdLst>
  <p:notesMasterIdLst>
    <p:notesMasterId r:id="rId22"/>
  </p:notesMasterIdLst>
  <p:sldIdLst>
    <p:sldId id="273" r:id="rId7"/>
    <p:sldId id="258"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83" userDrawn="1">
          <p15:clr>
            <a:srgbClr val="A4A3A4"/>
          </p15:clr>
        </p15:guide>
        <p15:guide id="2" pos="3840" userDrawn="1">
          <p15:clr>
            <a:srgbClr val="A4A3A4"/>
          </p15:clr>
        </p15:guide>
        <p15:guide id="3" orient="horz" pos="13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06" autoAdjust="0"/>
    <p:restoredTop sz="93023" autoAdjust="0"/>
  </p:normalViewPr>
  <p:slideViewPr>
    <p:cSldViewPr snapToGrid="0" showGuides="1">
      <p:cViewPr>
        <p:scale>
          <a:sx n="70" d="100"/>
          <a:sy n="70" d="100"/>
        </p:scale>
        <p:origin x="-444" y="32"/>
      </p:cViewPr>
      <p:guideLst>
        <p:guide orient="horz" pos="2183"/>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t>03/02/2015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CCBD52F-95FF-43A3-B975-909E50C13C92}"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Rot="1" noChangeAspect="1" noChangeArrowheads="1" noTextEdit="1"/>
          </p:cNvSpPr>
          <p:nvPr>
            <p:ph type="sldImg"/>
          </p:nvPr>
        </p:nvSpPr>
        <p:spPr>
          <a:ln/>
        </p:spPr>
      </p:sp>
      <p:sp>
        <p:nvSpPr>
          <p:cNvPr id="173059" name="Rectangle 3"/>
          <p:cNvSpPr>
            <a:spLocks noGrp="1" noChangeArrowheads="1"/>
          </p:cNvSpPr>
          <p:nvPr>
            <p:ph type="body" idx="1"/>
          </p:nvPr>
        </p:nvSpPr>
        <p:spPr>
          <a:noFill/>
          <a:ln/>
        </p:spPr>
        <p:txBody>
          <a:bodyPr/>
          <a:lstStyle/>
          <a:p>
            <a:pPr>
              <a:lnSpc>
                <a:spcPct val="90000"/>
              </a:lnSpc>
            </a:pPr>
            <a:r>
              <a:rPr lang="en-US" i="1" dirty="0" smtClean="0"/>
              <a:t>Now we are</a:t>
            </a:r>
            <a:r>
              <a:rPr lang="en-US" i="1" baseline="0" dirty="0" smtClean="0"/>
              <a:t> going to talk about </a:t>
            </a:r>
            <a:endParaRPr lang="en-US" i="1" dirty="0" smtClean="0"/>
          </a:p>
        </p:txBody>
      </p:sp>
    </p:spTree>
    <p:extLst>
      <p:ext uri="{BB962C8B-B14F-4D97-AF65-F5344CB8AC3E}">
        <p14:creationId xmlns:p14="http://schemas.microsoft.com/office/powerpoint/2010/main" val="29163454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txBox="1">
            <a:spLocks noGrp="1" noChangeArrowheads="1"/>
          </p:cNvSpPr>
          <p:nvPr/>
        </p:nvSpPr>
        <p:spPr bwMode="auto">
          <a:xfrm>
            <a:off x="3848869" y="9378824"/>
            <a:ext cx="2947233" cy="493713"/>
          </a:xfrm>
          <a:prstGeom prst="rect">
            <a:avLst/>
          </a:prstGeom>
          <a:noFill/>
          <a:ln w="9525">
            <a:noFill/>
            <a:miter lim="800000"/>
            <a:headEnd/>
            <a:tailEnd/>
          </a:ln>
        </p:spPr>
        <p:txBody>
          <a:bodyPr lIns="91431" tIns="45715" rIns="91431" bIns="45715" anchor="b"/>
          <a:lstStyle/>
          <a:p>
            <a:pPr algn="r"/>
            <a:fld id="{4463E05F-A82E-4C44-AE84-1EC10A8C6707}" type="slidenum">
              <a:rPr lang="en-US" sz="1200"/>
              <a:pPr algn="r"/>
              <a:t>12</a:t>
            </a:fld>
            <a:endParaRPr lang="en-US" sz="1200"/>
          </a:p>
        </p:txBody>
      </p:sp>
      <p:sp>
        <p:nvSpPr>
          <p:cNvPr id="40963" name="Rectangle 2"/>
          <p:cNvSpPr>
            <a:spLocks noGrp="1" noRot="1" noChangeAspect="1" noChangeArrowheads="1" noTextEdit="1"/>
          </p:cNvSpPr>
          <p:nvPr>
            <p:ph type="sldImg"/>
          </p:nvPr>
        </p:nvSpPr>
        <p:spPr bwMode="auto">
          <a:xfrm>
            <a:off x="112713" y="742950"/>
            <a:ext cx="6578600" cy="3700463"/>
          </a:xfrm>
          <a:noFill/>
          <a:ln>
            <a:solidFill>
              <a:srgbClr val="000000"/>
            </a:solidFill>
            <a:miter lim="800000"/>
            <a:headEnd/>
            <a:tailEnd/>
          </a:ln>
        </p:spPr>
      </p:sp>
      <p:sp>
        <p:nvSpPr>
          <p:cNvPr id="40964" name="Rectangle 3"/>
          <p:cNvSpPr>
            <a:spLocks noGrp="1" noChangeArrowheads="1"/>
          </p:cNvSpPr>
          <p:nvPr>
            <p:ph type="body" idx="1"/>
          </p:nvPr>
        </p:nvSpPr>
        <p:spPr bwMode="auto">
          <a:noFill/>
        </p:spPr>
        <p:txBody>
          <a:bodyPr lIns="91431" tIns="45715" rIns="91431" bIns="45715"/>
          <a:lstStyle/>
          <a:p>
            <a:pPr eaLnBrk="1" hangingPunct="1"/>
            <a:r>
              <a:rPr lang="en-GB" i="0" dirty="0" smtClean="0"/>
              <a:t>The major EU countries (e.g. France, UK, the</a:t>
            </a:r>
            <a:r>
              <a:rPr lang="en-GB" i="0" baseline="0" dirty="0" smtClean="0"/>
              <a:t> Netherlands) </a:t>
            </a:r>
            <a:r>
              <a:rPr lang="en-GB" i="0" dirty="0" smtClean="0"/>
              <a:t>that import</a:t>
            </a:r>
            <a:r>
              <a:rPr lang="en-GB" i="0" baseline="0" dirty="0" smtClean="0"/>
              <a:t> large quantity of timber from outside of the EU have public procurement policies in place (except Spain and Italy). This means that companies supplying governments in these countries have to meet their public procurement policy requirements: either legal or sustainable timber. </a:t>
            </a:r>
          </a:p>
          <a:p>
            <a:pPr eaLnBrk="1" hangingPunct="1"/>
            <a:endParaRPr lang="en-GB" i="0" baseline="0" dirty="0" smtClean="0"/>
          </a:p>
          <a:p>
            <a:pPr eaLnBrk="1" hangingPunct="1"/>
            <a:r>
              <a:rPr lang="en-GB" i="0" baseline="0" dirty="0" smtClean="0"/>
              <a:t>Further reading: e.g. http://www.proforest.net/objects/publications/flegt-licenced-timber-and-eu-member-state-procurement-policies</a:t>
            </a:r>
          </a:p>
          <a:p>
            <a:pPr eaLnBrk="1" hangingPunct="1"/>
            <a:endParaRPr lang="en-GB" i="0" dirty="0" smtClean="0"/>
          </a:p>
        </p:txBody>
      </p:sp>
    </p:spTree>
    <p:extLst>
      <p:ext uri="{BB962C8B-B14F-4D97-AF65-F5344CB8AC3E}">
        <p14:creationId xmlns:p14="http://schemas.microsoft.com/office/powerpoint/2010/main" val="30478985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Both Germany and Belgium currentl</a:t>
            </a:r>
            <a:r>
              <a:rPr lang="en-GB" baseline="0" dirty="0" smtClean="0"/>
              <a:t>y do not accept FLEGT license timber in their public procurement policies because their minimum </a:t>
            </a:r>
            <a:r>
              <a:rPr lang="en-GB" i="0" baseline="0" dirty="0" smtClean="0"/>
              <a:t>requirement is </a:t>
            </a:r>
            <a:r>
              <a:rPr lang="en-GB" i="0" strike="noStrike" baseline="0" dirty="0" smtClean="0"/>
              <a:t>sustainability, not legality only. </a:t>
            </a:r>
          </a:p>
          <a:p>
            <a:endParaRPr lang="en-GB" i="0" baseline="0" dirty="0" smtClean="0"/>
          </a:p>
        </p:txBody>
      </p:sp>
      <p:sp>
        <p:nvSpPr>
          <p:cNvPr id="4" name="Slide Number Placeholder 3"/>
          <p:cNvSpPr>
            <a:spLocks noGrp="1"/>
          </p:cNvSpPr>
          <p:nvPr>
            <p:ph type="sldNum" sz="quarter" idx="10"/>
          </p:nvPr>
        </p:nvSpPr>
        <p:spPr/>
        <p:txBody>
          <a:bodyPr/>
          <a:lstStyle/>
          <a:p>
            <a:fld id="{E5C5875E-8829-4689-B7D8-73BEBCE7413E}" type="slidenum">
              <a:rPr lang="en-GB" smtClean="0"/>
              <a:t>13</a:t>
            </a:fld>
            <a:endParaRPr lang="en-GB"/>
          </a:p>
        </p:txBody>
      </p:sp>
    </p:spTree>
    <p:extLst>
      <p:ext uri="{BB962C8B-B14F-4D97-AF65-F5344CB8AC3E}">
        <p14:creationId xmlns:p14="http://schemas.microsoft.com/office/powerpoint/2010/main" val="40508090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14</a:t>
            </a:fld>
            <a:endParaRPr lang="en-GB"/>
          </a:p>
        </p:txBody>
      </p:sp>
    </p:spTree>
    <p:extLst>
      <p:ext uri="{BB962C8B-B14F-4D97-AF65-F5344CB8AC3E}">
        <p14:creationId xmlns:p14="http://schemas.microsoft.com/office/powerpoint/2010/main" val="2173227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a:noFill/>
          <a:ln/>
        </p:spPr>
        <p:txBody>
          <a:bodyPr/>
          <a:lstStyle/>
          <a:p>
            <a:pPr algn="just">
              <a:lnSpc>
                <a:spcPct val="90000"/>
              </a:lnSpc>
            </a:pPr>
            <a:r>
              <a:rPr lang="en-US" dirty="0" smtClean="0"/>
              <a:t>The Action Plan describes a package of measures, including:</a:t>
            </a:r>
          </a:p>
          <a:p>
            <a:pPr>
              <a:lnSpc>
                <a:spcPct val="90000"/>
              </a:lnSpc>
            </a:pPr>
            <a:r>
              <a:rPr lang="en-US" dirty="0" smtClean="0"/>
              <a:t>1 support for improved governance and capacity building in timber producing countries </a:t>
            </a:r>
          </a:p>
          <a:p>
            <a:pPr>
              <a:lnSpc>
                <a:spcPct val="90000"/>
              </a:lnSpc>
            </a:pPr>
            <a:r>
              <a:rPr lang="en-GB" dirty="0" smtClean="0"/>
              <a:t>2 </a:t>
            </a:r>
            <a:r>
              <a:rPr lang="en-US" dirty="0" smtClean="0"/>
              <a:t>At the core of the Action Plan are Voluntary Partnership Agreements with timber-producing countries that wish to eliminate illegal timber from their trade with the EU. </a:t>
            </a:r>
          </a:p>
          <a:p>
            <a:pPr>
              <a:lnSpc>
                <a:spcPct val="90000"/>
              </a:lnSpc>
            </a:pPr>
            <a:r>
              <a:rPr lang="en-US" dirty="0" smtClean="0"/>
              <a:t>3 encouraging the private sector to adopt purchasing policies to exclude illegal timber from their supply chains </a:t>
            </a:r>
          </a:p>
          <a:p>
            <a:pPr>
              <a:lnSpc>
                <a:spcPct val="90000"/>
              </a:lnSpc>
            </a:pPr>
            <a:r>
              <a:rPr lang="en-US" dirty="0" smtClean="0"/>
              <a:t>4 promotion of public procurement policies </a:t>
            </a:r>
          </a:p>
          <a:p>
            <a:pPr>
              <a:lnSpc>
                <a:spcPct val="90000"/>
              </a:lnSpc>
            </a:pPr>
            <a:r>
              <a:rPr lang="en-US" dirty="0" smtClean="0"/>
              <a:t>5 encouraging measures to avoid investment in activities that encourage illegal logging </a:t>
            </a:r>
          </a:p>
          <a:p>
            <a:pPr>
              <a:lnSpc>
                <a:spcPct val="90000"/>
              </a:lnSpc>
            </a:pPr>
            <a:r>
              <a:rPr lang="en-US" dirty="0" smtClean="0"/>
              <a:t>2 support to governments who want to ensure that illegally-harvested timber from their territory is not admitted to the EU market.</a:t>
            </a:r>
          </a:p>
          <a:p>
            <a:pPr>
              <a:lnSpc>
                <a:spcPct val="90000"/>
              </a:lnSpc>
            </a:pPr>
            <a:endParaRPr lang="en-US" dirty="0" smtClean="0"/>
          </a:p>
        </p:txBody>
      </p:sp>
    </p:spTree>
    <p:extLst>
      <p:ext uri="{BB962C8B-B14F-4D97-AF65-F5344CB8AC3E}">
        <p14:creationId xmlns:p14="http://schemas.microsoft.com/office/powerpoint/2010/main" val="20865732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4</a:t>
            </a:fld>
            <a:endParaRPr lang="en-GB"/>
          </a:p>
        </p:txBody>
      </p:sp>
    </p:spTree>
    <p:extLst>
      <p:ext uri="{BB962C8B-B14F-4D97-AF65-F5344CB8AC3E}">
        <p14:creationId xmlns:p14="http://schemas.microsoft.com/office/powerpoint/2010/main" val="10901839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Rot="1" noChangeAspect="1" noChangeArrowheads="1" noTextEdit="1"/>
          </p:cNvSpPr>
          <p:nvPr>
            <p:ph type="sldImg"/>
          </p:nvPr>
        </p:nvSpPr>
        <p:spPr>
          <a:ln/>
        </p:spPr>
      </p:sp>
      <p:sp>
        <p:nvSpPr>
          <p:cNvPr id="171011" name="Rectangle 3"/>
          <p:cNvSpPr>
            <a:spLocks noGrp="1" noChangeArrowheads="1"/>
          </p:cNvSpPr>
          <p:nvPr>
            <p:ph type="body" idx="1"/>
          </p:nvPr>
        </p:nvSpPr>
        <p:spPr>
          <a:noFill/>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0" dirty="0" smtClean="0"/>
              <a:t>You</a:t>
            </a:r>
            <a:r>
              <a:rPr lang="en-US" i="0" baseline="0" dirty="0" smtClean="0"/>
              <a:t> can find the latest list of countries in VPA negotiations and implementation here: http://www.euflegt.efi.int/vpa-countries</a:t>
            </a:r>
            <a:endParaRPr lang="en-US" i="0" dirty="0" smtClean="0"/>
          </a:p>
          <a:p>
            <a:endParaRPr lang="en-GB" dirty="0" smtClean="0"/>
          </a:p>
        </p:txBody>
      </p:sp>
    </p:spTree>
    <p:extLst>
      <p:ext uri="{BB962C8B-B14F-4D97-AF65-F5344CB8AC3E}">
        <p14:creationId xmlns:p14="http://schemas.microsoft.com/office/powerpoint/2010/main" val="8814988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6</a:t>
            </a:fld>
            <a:endParaRPr lang="en-GB"/>
          </a:p>
        </p:txBody>
      </p:sp>
    </p:spTree>
    <p:extLst>
      <p:ext uri="{BB962C8B-B14F-4D97-AF65-F5344CB8AC3E}">
        <p14:creationId xmlns:p14="http://schemas.microsoft.com/office/powerpoint/2010/main" val="213852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Rot="1" noChangeAspect="1" noChangeArrowheads="1" noTextEdit="1"/>
          </p:cNvSpPr>
          <p:nvPr>
            <p:ph type="sldImg"/>
          </p:nvPr>
        </p:nvSpPr>
        <p:spPr>
          <a:ln/>
        </p:spPr>
      </p:sp>
      <p:sp>
        <p:nvSpPr>
          <p:cNvPr id="171011" name="Rectangle 3"/>
          <p:cNvSpPr>
            <a:spLocks noGrp="1" noChangeArrowheads="1"/>
          </p:cNvSpPr>
          <p:nvPr>
            <p:ph type="body" idx="1"/>
          </p:nvPr>
        </p:nvSpPr>
        <p:spPr>
          <a:noFill/>
          <a:ln/>
        </p:spPr>
        <p:txBody>
          <a:bodyPr/>
          <a:lstStyle/>
          <a:p>
            <a:endParaRPr lang="en-GB" dirty="0" smtClean="0"/>
          </a:p>
        </p:txBody>
      </p:sp>
    </p:spTree>
    <p:extLst>
      <p:ext uri="{BB962C8B-B14F-4D97-AF65-F5344CB8AC3E}">
        <p14:creationId xmlns:p14="http://schemas.microsoft.com/office/powerpoint/2010/main" val="35792342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t>Original paper </a:t>
            </a:r>
            <a:r>
              <a:rPr lang="en-GB" i="0" dirty="0" smtClean="0"/>
              <a:t>FLEGT licensed timber and EU member state procurement policies </a:t>
            </a:r>
            <a:r>
              <a:rPr lang="de-DE" i="0" dirty="0" smtClean="0"/>
              <a:t>can be found</a:t>
            </a:r>
            <a:r>
              <a:rPr lang="de-DE" i="0" baseline="0" dirty="0" smtClean="0"/>
              <a:t> at: </a:t>
            </a:r>
            <a:r>
              <a:rPr lang="en-GB" i="0" baseline="0" dirty="0" smtClean="0"/>
              <a:t>http://www.proforest.net/publication/bibliog.2011-04-08.7421357592?searchterm=FLEGT licensed timber and EU member state procurement policies</a:t>
            </a:r>
          </a:p>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8</a:t>
            </a:fld>
            <a:endParaRPr lang="en-GB"/>
          </a:p>
        </p:txBody>
      </p:sp>
    </p:spTree>
    <p:extLst>
      <p:ext uri="{BB962C8B-B14F-4D97-AF65-F5344CB8AC3E}">
        <p14:creationId xmlns:p14="http://schemas.microsoft.com/office/powerpoint/2010/main" val="42074589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Rot="1" noChangeAspect="1" noChangeArrowheads="1" noTextEdit="1"/>
          </p:cNvSpPr>
          <p:nvPr>
            <p:ph type="sldImg"/>
          </p:nvPr>
        </p:nvSpPr>
        <p:spPr>
          <a:ln/>
        </p:spPr>
      </p:sp>
      <p:sp>
        <p:nvSpPr>
          <p:cNvPr id="173059" name="Rectangle 3"/>
          <p:cNvSpPr>
            <a:spLocks noGrp="1" noChangeArrowheads="1"/>
          </p:cNvSpPr>
          <p:nvPr>
            <p:ph type="body" idx="1"/>
          </p:nvPr>
        </p:nvSpPr>
        <p:spPr>
          <a:noFill/>
          <a:ln/>
        </p:spPr>
        <p:txBody>
          <a:bodyPr/>
          <a:lstStyle/>
          <a:p>
            <a:pPr>
              <a:lnSpc>
                <a:spcPct val="90000"/>
              </a:lnSpc>
            </a:pPr>
            <a:endParaRPr lang="en-US" smtClean="0"/>
          </a:p>
        </p:txBody>
      </p:sp>
    </p:spTree>
    <p:extLst>
      <p:ext uri="{BB962C8B-B14F-4D97-AF65-F5344CB8AC3E}">
        <p14:creationId xmlns:p14="http://schemas.microsoft.com/office/powerpoint/2010/main" val="41798286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03/02/2015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32566226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80692141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83949616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88651534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59951456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00191480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17823542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40195424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496528944"/>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66568254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03/02/2015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74131069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761594011"/>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7690861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586129630"/>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81236211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t>03/02/2015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03/02/2015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t>03/02/2015</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t>03/02/2015</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t>03/02/2015</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03/02/2015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196607667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10" Type="http://schemas.openxmlformats.org/officeDocument/2006/relationships/image" Target="../media/image3.jpeg"/><Relationship Id="rId4" Type="http://schemas.openxmlformats.org/officeDocument/2006/relationships/slideLayout" Target="../slideLayouts/slideLayout20.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t>03/02/2015</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03/02/2015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4032433704"/>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03/02/2015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833974147"/>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orests@giz.de"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hyperlink" Target="http://www.euflegt.efi.int/vpa-countrie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Important: legal notice PLEASE READ</a:t>
            </a:r>
            <a:endParaRPr lang="en-US" dirty="0"/>
          </a:p>
        </p:txBody>
      </p:sp>
      <p:sp>
        <p:nvSpPr>
          <p:cNvPr id="3" name="Inhaltsplatzhalter 2"/>
          <p:cNvSpPr>
            <a:spLocks noGrp="1"/>
          </p:cNvSpPr>
          <p:nvPr>
            <p:ph idx="1"/>
          </p:nvPr>
        </p:nvSpPr>
        <p:spPr>
          <a:xfrm>
            <a:off x="343348" y="2220517"/>
            <a:ext cx="11543852" cy="4275976"/>
          </a:xfrm>
        </p:spPr>
        <p:txBody>
          <a:bodyPr>
            <a:normAutofit fontScale="92500" lnSpcReduction="10000"/>
          </a:bodyPr>
          <a:lstStyle/>
          <a:p>
            <a:r>
              <a:rPr lang="en-US" sz="2500" dirty="0" smtClean="0"/>
              <a:t>This training material was developed by The </a:t>
            </a:r>
            <a:r>
              <a:rPr lang="en-US" sz="2500" dirty="0" err="1" smtClean="0"/>
              <a:t>Proforest</a:t>
            </a:r>
            <a:r>
              <a:rPr lang="en-US" sz="2500" dirty="0" smtClean="0"/>
              <a:t> Initiative and commissioned by GIZ. It was financed by the German Federal Ministry for Economic Cooperation and Development (BMZ). </a:t>
            </a:r>
          </a:p>
          <a:p>
            <a:r>
              <a:rPr lang="en-US" sz="2500" dirty="0" smtClean="0"/>
              <a:t>It is allowed to use this training material or parts of it only for non-commercial purposes. The material can be modified according to your needs, as long as key messages and content are not distorted or misrepresented.</a:t>
            </a:r>
          </a:p>
          <a:p>
            <a:r>
              <a:rPr lang="en-US" sz="2500" dirty="0" smtClean="0"/>
              <a:t>All omissions, inaccuracies or views expressed in this document are the responsibility of the authors. They do not necessarily represent the views of BMZ or GIZ.</a:t>
            </a:r>
          </a:p>
          <a:p>
            <a:r>
              <a:rPr lang="en-US" sz="2500" dirty="0" smtClean="0"/>
              <a:t>This slide is only for informational purposes and can be deleted for </a:t>
            </a:r>
            <a:br>
              <a:rPr lang="en-US" sz="2500" dirty="0" smtClean="0"/>
            </a:br>
            <a:r>
              <a:rPr lang="en-US" sz="2500" dirty="0" smtClean="0"/>
              <a:t>the training.</a:t>
            </a:r>
          </a:p>
          <a:p>
            <a:r>
              <a:rPr lang="en-US" sz="2500" dirty="0" smtClean="0"/>
              <a:t>If you decide to use this training, we would appreciate it if you </a:t>
            </a:r>
            <a:br>
              <a:rPr lang="en-US" sz="2500" dirty="0" smtClean="0"/>
            </a:br>
            <a:r>
              <a:rPr lang="en-US" sz="2500" dirty="0" smtClean="0"/>
              <a:t>informed us by contacting </a:t>
            </a:r>
            <a:r>
              <a:rPr lang="en-US" sz="2500" dirty="0" smtClean="0">
                <a:hlinkClick r:id="rId3"/>
              </a:rPr>
              <a:t>forests@giz.de</a:t>
            </a:r>
            <a:r>
              <a:rPr lang="en-US" sz="2500" dirty="0" smtClean="0"/>
              <a:t>. </a:t>
            </a:r>
          </a:p>
          <a:p>
            <a:endParaRPr lang="de-DE" sz="2200"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3879" y="4808018"/>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70110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6572" y="1202056"/>
            <a:ext cx="8229600" cy="1143000"/>
          </a:xfrm>
        </p:spPr>
        <p:txBody>
          <a:bodyPr/>
          <a:lstStyle/>
          <a:p>
            <a:r>
              <a:rPr lang="en-GB" dirty="0" smtClean="0">
                <a:solidFill>
                  <a:srgbClr val="006600"/>
                </a:solidFill>
              </a:rPr>
              <a:t>Compliance with the regulation</a:t>
            </a:r>
            <a:endParaRPr lang="en-GB" dirty="0">
              <a:solidFill>
                <a:srgbClr val="006600"/>
              </a:solidFill>
            </a:endParaRPr>
          </a:p>
        </p:txBody>
      </p:sp>
      <p:sp>
        <p:nvSpPr>
          <p:cNvPr id="3" name="Content Placeholder 2"/>
          <p:cNvSpPr>
            <a:spLocks noGrp="1"/>
          </p:cNvSpPr>
          <p:nvPr>
            <p:ph idx="1"/>
          </p:nvPr>
        </p:nvSpPr>
        <p:spPr>
          <a:xfrm>
            <a:off x="424543" y="2206625"/>
            <a:ext cx="8229600" cy="4525963"/>
          </a:xfrm>
        </p:spPr>
        <p:txBody>
          <a:bodyPr>
            <a:normAutofit/>
          </a:bodyPr>
          <a:lstStyle/>
          <a:p>
            <a:r>
              <a:rPr lang="en-GB" dirty="0"/>
              <a:t>The EU Timber Regulation does not endorse particular legality or forest certification schemes, though risk assessment criteria may include third party verification</a:t>
            </a:r>
          </a:p>
          <a:p>
            <a:pPr lvl="1">
              <a:buFont typeface="Wingdings" panose="05000000000000000000" pitchFamily="2" charset="2"/>
              <a:buChar char="§"/>
            </a:pPr>
            <a:r>
              <a:rPr lang="en-GB" dirty="0"/>
              <a:t>The EU TR mentions: ‘</a:t>
            </a:r>
            <a:r>
              <a:rPr lang="en-GB" i="1" dirty="0"/>
              <a:t>assurance of compliance with applicable legislation, which may include certification or other </a:t>
            </a:r>
            <a:r>
              <a:rPr lang="en-GB" i="1" dirty="0" smtClean="0"/>
              <a:t>third-party-verified </a:t>
            </a:r>
            <a:r>
              <a:rPr lang="en-GB" i="1" dirty="0"/>
              <a:t>schemes which cover compliance with applicable legislation</a:t>
            </a:r>
            <a:r>
              <a:rPr lang="en-GB" dirty="0"/>
              <a:t>’</a:t>
            </a:r>
          </a:p>
          <a:p>
            <a:r>
              <a:rPr lang="en-GB" dirty="0"/>
              <a:t>Only timber and timber products with a FLEGT licence or a CITES permit automatically comply with the EU Timber Regulation</a:t>
            </a:r>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t>10</a:t>
            </a:fld>
            <a:endParaRPr lang="zh-TW" altLang="en-US"/>
          </a:p>
        </p:txBody>
      </p:sp>
    </p:spTree>
    <p:extLst>
      <p:ext uri="{BB962C8B-B14F-4D97-AF65-F5344CB8AC3E}">
        <p14:creationId xmlns:p14="http://schemas.microsoft.com/office/powerpoint/2010/main" val="18762844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24221" y="1203434"/>
            <a:ext cx="8229600" cy="1143000"/>
          </a:xfrm>
        </p:spPr>
        <p:txBody>
          <a:bodyPr>
            <a:normAutofit/>
          </a:bodyPr>
          <a:lstStyle/>
          <a:p>
            <a:r>
              <a:rPr lang="en-GB" dirty="0" smtClean="0">
                <a:solidFill>
                  <a:srgbClr val="006600"/>
                </a:solidFill>
              </a:rPr>
              <a:t>FLEGT key components</a:t>
            </a:r>
            <a:endParaRPr lang="en-US" dirty="0" smtClean="0">
              <a:solidFill>
                <a:srgbClr val="006600"/>
              </a:solidFill>
            </a:endParaRPr>
          </a:p>
        </p:txBody>
      </p:sp>
      <p:sp>
        <p:nvSpPr>
          <p:cNvPr id="29699" name="Rectangle 3"/>
          <p:cNvSpPr>
            <a:spLocks noGrp="1" noChangeArrowheads="1"/>
          </p:cNvSpPr>
          <p:nvPr>
            <p:ph idx="1"/>
          </p:nvPr>
        </p:nvSpPr>
        <p:spPr>
          <a:xfrm>
            <a:off x="324221" y="2206625"/>
            <a:ext cx="8229600" cy="4525963"/>
          </a:xfrm>
        </p:spPr>
        <p:txBody>
          <a:bodyPr>
            <a:normAutofit/>
          </a:bodyPr>
          <a:lstStyle/>
          <a:p>
            <a:pPr marL="381000" indent="-381000" algn="just">
              <a:buFontTx/>
              <a:buAutoNum type="arabicPeriod"/>
            </a:pPr>
            <a:r>
              <a:rPr lang="en-GB" dirty="0"/>
              <a:t>Support to </a:t>
            </a:r>
            <a:r>
              <a:rPr lang="en-GB" dirty="0" smtClean="0"/>
              <a:t>producer </a:t>
            </a:r>
            <a:r>
              <a:rPr lang="en-GB" dirty="0"/>
              <a:t>c</a:t>
            </a:r>
            <a:r>
              <a:rPr lang="en-GB" dirty="0" smtClean="0"/>
              <a:t>ountries</a:t>
            </a:r>
            <a:endParaRPr lang="en-GB" dirty="0"/>
          </a:p>
          <a:p>
            <a:pPr marL="381000" indent="-381000" algn="just">
              <a:buFontTx/>
              <a:buAutoNum type="arabicPeriod"/>
            </a:pPr>
            <a:r>
              <a:rPr lang="en-GB" dirty="0"/>
              <a:t>Support for </a:t>
            </a:r>
            <a:r>
              <a:rPr lang="en-GB" dirty="0" smtClean="0"/>
              <a:t>private </a:t>
            </a:r>
            <a:r>
              <a:rPr lang="en-GB" dirty="0"/>
              <a:t>s</a:t>
            </a:r>
            <a:r>
              <a:rPr lang="en-GB" dirty="0" smtClean="0"/>
              <a:t>ector </a:t>
            </a:r>
            <a:r>
              <a:rPr lang="en-GB" dirty="0"/>
              <a:t>Initiatives</a:t>
            </a:r>
          </a:p>
          <a:p>
            <a:pPr marL="381000" indent="-381000" algn="just">
              <a:buFontTx/>
              <a:buAutoNum type="arabicPeriod"/>
            </a:pPr>
            <a:r>
              <a:rPr lang="en-GB" dirty="0"/>
              <a:t>Investment safeguards</a:t>
            </a:r>
          </a:p>
          <a:p>
            <a:pPr marL="381000" indent="-381000">
              <a:buFontTx/>
              <a:buAutoNum type="arabicPeriod"/>
            </a:pPr>
            <a:r>
              <a:rPr lang="en-GB" dirty="0"/>
              <a:t>Addressing the problem of conflict timber</a:t>
            </a:r>
            <a:r>
              <a:rPr lang="en-US" dirty="0"/>
              <a:t> </a:t>
            </a:r>
          </a:p>
          <a:p>
            <a:pPr marL="381000" indent="-381000">
              <a:buFontTx/>
              <a:buAutoNum type="arabicPeriod"/>
            </a:pPr>
            <a:r>
              <a:rPr lang="en-GB" dirty="0"/>
              <a:t>Activities to promote trade in legal timber</a:t>
            </a:r>
          </a:p>
          <a:p>
            <a:pPr marL="781050" lvl="1" indent="-381000"/>
            <a:r>
              <a:rPr lang="en-GB" dirty="0"/>
              <a:t>Voluntary Partnership Agreements (VPAs)</a:t>
            </a:r>
          </a:p>
          <a:p>
            <a:pPr marL="381000" indent="-381000" algn="just">
              <a:buFontTx/>
              <a:buAutoNum type="arabicPeriod"/>
            </a:pPr>
            <a:r>
              <a:rPr lang="en-GB" dirty="0"/>
              <a:t>Additional </a:t>
            </a:r>
            <a:r>
              <a:rPr lang="en-GB" dirty="0" smtClean="0"/>
              <a:t>options </a:t>
            </a:r>
            <a:r>
              <a:rPr lang="en-GB" dirty="0"/>
              <a:t>for legislation</a:t>
            </a:r>
          </a:p>
          <a:p>
            <a:pPr marL="781050" lvl="1" indent="-381000" algn="just"/>
            <a:r>
              <a:rPr lang="en-GB" dirty="0"/>
              <a:t>EU Timber Regulation </a:t>
            </a:r>
            <a:r>
              <a:rPr lang="en-GB" dirty="0" smtClean="0"/>
              <a:t>(due diligence</a:t>
            </a:r>
            <a:r>
              <a:rPr lang="en-GB" dirty="0"/>
              <a:t>)</a:t>
            </a:r>
          </a:p>
          <a:p>
            <a:pPr marL="381000" indent="-381000" algn="just">
              <a:buFontTx/>
              <a:buAutoNum type="arabicPeriod"/>
            </a:pPr>
            <a:r>
              <a:rPr lang="en-GB" dirty="0"/>
              <a:t>Public </a:t>
            </a:r>
            <a:r>
              <a:rPr lang="en-GB" dirty="0" smtClean="0"/>
              <a:t>timber procurement </a:t>
            </a:r>
            <a:r>
              <a:rPr lang="en-GB" dirty="0"/>
              <a:t>p</a:t>
            </a:r>
            <a:r>
              <a:rPr lang="en-GB" dirty="0" smtClean="0"/>
              <a:t>olicies</a:t>
            </a:r>
            <a:endParaRPr lang="en-GB" dirty="0"/>
          </a:p>
        </p:txBody>
      </p:sp>
      <p:sp>
        <p:nvSpPr>
          <p:cNvPr id="4" name="Oval 89"/>
          <p:cNvSpPr>
            <a:spLocks noChangeArrowheads="1"/>
          </p:cNvSpPr>
          <p:nvPr/>
        </p:nvSpPr>
        <p:spPr bwMode="auto">
          <a:xfrm>
            <a:off x="582682" y="6023868"/>
            <a:ext cx="5544616" cy="576064"/>
          </a:xfrm>
          <a:prstGeom prst="ellipse">
            <a:avLst/>
          </a:prstGeom>
          <a:noFill/>
          <a:ln w="31750">
            <a:solidFill>
              <a:srgbClr val="FF0000"/>
            </a:solidFill>
            <a:round/>
            <a:headEnd/>
            <a:tailEnd/>
          </a:ln>
        </p:spPr>
        <p:txBody>
          <a:bodyPr wrap="none" anchor="ctr"/>
          <a:lstStyle/>
          <a:p>
            <a:endParaRPr lang="nl-NL"/>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t>11</a:t>
            </a:fld>
            <a:endParaRPr lang="zh-TW" altLang="en-US"/>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953500" y="2206625"/>
            <a:ext cx="3238500" cy="4105275"/>
          </a:xfrm>
          <a:prstGeom prst="rect">
            <a:avLst/>
          </a:prstGeom>
        </p:spPr>
      </p:pic>
    </p:spTree>
    <p:extLst>
      <p:ext uri="{BB962C8B-B14F-4D97-AF65-F5344CB8AC3E}">
        <p14:creationId xmlns:p14="http://schemas.microsoft.com/office/powerpoint/2010/main" val="176556656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0" y="-163286"/>
            <a:ext cx="12192000" cy="7021286"/>
          </a:xfrm>
          <a:prstGeom prst="rect">
            <a:avLst/>
          </a:prstGeom>
          <a:solidFill>
            <a:srgbClr val="FFFFFF"/>
          </a:solidFill>
          <a:ln w="9525" cap="flat" cmpd="sng" algn="ctr">
            <a:noFill/>
            <a:prstDash val="solid"/>
            <a:round/>
            <a:headEnd type="none" w="med" len="med"/>
            <a:tailEnd type="none" w="med" len="med"/>
          </a:ln>
          <a:effectLst/>
        </p:spPr>
        <p:txBody>
          <a:bodyPr vert="horz" wrap="square" lIns="84406" tIns="42203" rIns="84406" bIns="42203" numCol="1" rtlCol="0" anchor="t" anchorCtr="0" compatLnSpc="1">
            <a:prstTxWarp prst="textNoShape">
              <a:avLst/>
            </a:prstTxWarp>
          </a:bodyPr>
          <a:lstStyle/>
          <a:p>
            <a:pPr defTabSz="844083" eaLnBrk="0" fontAlgn="base" hangingPunct="0">
              <a:spcBef>
                <a:spcPct val="0"/>
              </a:spcBef>
              <a:spcAft>
                <a:spcPct val="0"/>
              </a:spcAft>
            </a:pPr>
            <a:endParaRPr lang="en-US" sz="2215">
              <a:latin typeface="Arial" charset="0"/>
              <a:ea typeface="ヒラギノ角ゴ Pro W3" charset="-128"/>
            </a:endParaRPr>
          </a:p>
        </p:txBody>
      </p:sp>
      <p:sp>
        <p:nvSpPr>
          <p:cNvPr id="10242" name="Rectangle 2"/>
          <p:cNvSpPr>
            <a:spLocks noGrp="1" noChangeArrowheads="1"/>
          </p:cNvSpPr>
          <p:nvPr>
            <p:ph type="title"/>
          </p:nvPr>
        </p:nvSpPr>
        <p:spPr>
          <a:xfrm>
            <a:off x="337659" y="162779"/>
            <a:ext cx="8229600" cy="1143000"/>
          </a:xfrm>
        </p:spPr>
        <p:txBody>
          <a:bodyPr>
            <a:normAutofit/>
          </a:bodyPr>
          <a:lstStyle/>
          <a:p>
            <a:pPr eaLnBrk="1" hangingPunct="1"/>
            <a:r>
              <a:rPr lang="en-GB" dirty="0">
                <a:solidFill>
                  <a:srgbClr val="006600"/>
                </a:solidFill>
              </a:rPr>
              <a:t>Public procurement policies</a:t>
            </a:r>
            <a:endParaRPr lang="en-US" dirty="0">
              <a:solidFill>
                <a:srgbClr val="006600"/>
              </a:solidFill>
            </a:endParaRPr>
          </a:p>
        </p:txBody>
      </p:sp>
      <p:pic>
        <p:nvPicPr>
          <p:cNvPr id="10244" name="Picture 4" descr="EU map PPP on timber +GPP refs.gif"/>
          <p:cNvPicPr>
            <a:picLocks noChangeAspect="1"/>
          </p:cNvPicPr>
          <p:nvPr/>
        </p:nvPicPr>
        <p:blipFill>
          <a:blip r:embed="rId3" cstate="print"/>
          <a:srcRect t="2715" b="15854"/>
          <a:stretch>
            <a:fillRect/>
          </a:stretch>
        </p:blipFill>
        <p:spPr bwMode="auto">
          <a:xfrm>
            <a:off x="477650" y="949477"/>
            <a:ext cx="6837550" cy="5306713"/>
          </a:xfrm>
          <a:prstGeom prst="rect">
            <a:avLst/>
          </a:prstGeom>
          <a:noFill/>
          <a:ln w="9525">
            <a:noFill/>
            <a:miter lim="800000"/>
            <a:headEnd/>
            <a:tailEnd/>
          </a:ln>
        </p:spPr>
      </p:pic>
      <p:sp>
        <p:nvSpPr>
          <p:cNvPr id="6" name="TextBox 5"/>
          <p:cNvSpPr txBox="1"/>
          <p:nvPr/>
        </p:nvSpPr>
        <p:spPr>
          <a:xfrm>
            <a:off x="5578288" y="1761918"/>
            <a:ext cx="3603812" cy="1285801"/>
          </a:xfrm>
          <a:prstGeom prst="rect">
            <a:avLst/>
          </a:prstGeom>
          <a:solidFill>
            <a:srgbClr val="FFFFFE"/>
          </a:solidFill>
          <a:ln cmpd="sng">
            <a:solidFill>
              <a:schemeClr val="tx1"/>
            </a:solidFill>
          </a:ln>
        </p:spPr>
        <p:txBody>
          <a:bodyPr wrap="square">
            <a:spAutoFit/>
          </a:bodyPr>
          <a:lstStyle/>
          <a:p>
            <a:pPr lvl="1"/>
            <a:endParaRPr lang="en-GB" sz="1108" dirty="0">
              <a:solidFill>
                <a:srgbClr val="000000"/>
              </a:solidFill>
            </a:endParaRPr>
          </a:p>
          <a:p>
            <a:pPr marL="533400" lvl="1"/>
            <a:r>
              <a:rPr lang="en-GB" sz="1108" dirty="0" smtClean="0">
                <a:solidFill>
                  <a:srgbClr val="000000"/>
                </a:solidFill>
              </a:rPr>
              <a:t>Public </a:t>
            </a:r>
            <a:r>
              <a:rPr lang="en-GB" sz="1108" dirty="0">
                <a:solidFill>
                  <a:srgbClr val="000000"/>
                </a:solidFill>
              </a:rPr>
              <a:t>procurement policy for </a:t>
            </a:r>
            <a:r>
              <a:rPr lang="en-GB" sz="1108" dirty="0" smtClean="0">
                <a:solidFill>
                  <a:srgbClr val="000000"/>
                </a:solidFill>
              </a:rPr>
              <a:t>timber</a:t>
            </a:r>
            <a:endParaRPr lang="en-GB" sz="1108" dirty="0">
              <a:solidFill>
                <a:srgbClr val="000000"/>
              </a:solidFill>
            </a:endParaRPr>
          </a:p>
          <a:p>
            <a:pPr marL="533400" lvl="1"/>
            <a:r>
              <a:rPr lang="en-GB" sz="1108" dirty="0">
                <a:solidFill>
                  <a:srgbClr val="000000"/>
                </a:solidFill>
              </a:rPr>
              <a:t>Some Green Public Procurement  (GPP)</a:t>
            </a:r>
          </a:p>
          <a:p>
            <a:pPr marL="533400" lvl="1"/>
            <a:endParaRPr lang="en-GB" sz="1108" dirty="0" smtClean="0">
              <a:solidFill>
                <a:srgbClr val="000000"/>
              </a:solidFill>
            </a:endParaRPr>
          </a:p>
          <a:p>
            <a:pPr marL="533400" lvl="1"/>
            <a:r>
              <a:rPr lang="en-GB" sz="1108" dirty="0" smtClean="0">
                <a:solidFill>
                  <a:srgbClr val="000000"/>
                </a:solidFill>
              </a:rPr>
              <a:t>Product </a:t>
            </a:r>
            <a:r>
              <a:rPr lang="en-GB" sz="1108" dirty="0">
                <a:solidFill>
                  <a:srgbClr val="000000"/>
                </a:solidFill>
              </a:rPr>
              <a:t>based requirements for  timber in place or under </a:t>
            </a:r>
            <a:r>
              <a:rPr lang="en-GB" sz="1108" dirty="0" smtClean="0">
                <a:solidFill>
                  <a:srgbClr val="000000"/>
                </a:solidFill>
              </a:rPr>
              <a:t>development</a:t>
            </a:r>
          </a:p>
          <a:p>
            <a:pPr marL="533400" lvl="1"/>
            <a:endParaRPr lang="en-GB" sz="1108" dirty="0">
              <a:solidFill>
                <a:srgbClr val="000000"/>
              </a:solidFill>
            </a:endParaRPr>
          </a:p>
        </p:txBody>
      </p:sp>
      <p:sp>
        <p:nvSpPr>
          <p:cNvPr id="7" name="Rectangle 6"/>
          <p:cNvSpPr/>
          <p:nvPr/>
        </p:nvSpPr>
        <p:spPr>
          <a:xfrm>
            <a:off x="5706028" y="2033748"/>
            <a:ext cx="356533" cy="214152"/>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GB" sz="1662">
              <a:solidFill>
                <a:srgbClr val="2E7472"/>
              </a:solidFill>
            </a:endParaRPr>
          </a:p>
        </p:txBody>
      </p:sp>
      <p:sp>
        <p:nvSpPr>
          <p:cNvPr id="8" name="Rectangle 7"/>
          <p:cNvSpPr/>
          <p:nvPr/>
        </p:nvSpPr>
        <p:spPr>
          <a:xfrm>
            <a:off x="5706029" y="2522527"/>
            <a:ext cx="356533" cy="195273"/>
          </a:xfrm>
          <a:prstGeom prst="rect">
            <a:avLst/>
          </a:prstGeom>
          <a:solidFill>
            <a:srgbClr val="80E23E"/>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GB" sz="1662">
              <a:solidFill>
                <a:srgbClr val="2E7472"/>
              </a:solidFill>
            </a:endParaRPr>
          </a:p>
        </p:txBody>
      </p:sp>
      <p:sp>
        <p:nvSpPr>
          <p:cNvPr id="9" name="Oval 8"/>
          <p:cNvSpPr/>
          <p:nvPr/>
        </p:nvSpPr>
        <p:spPr>
          <a:xfrm>
            <a:off x="4007594" y="3191516"/>
            <a:ext cx="2071688" cy="211015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GB" sz="1662">
              <a:solidFill>
                <a:srgbClr val="2E7472"/>
              </a:solidFill>
            </a:endParaRPr>
          </a:p>
        </p:txBody>
      </p:sp>
      <p:sp>
        <p:nvSpPr>
          <p:cNvPr id="11" name="TextBox 10"/>
          <p:cNvSpPr txBox="1"/>
          <p:nvPr/>
        </p:nvSpPr>
        <p:spPr>
          <a:xfrm>
            <a:off x="7850935" y="3957576"/>
            <a:ext cx="3401265" cy="1015663"/>
          </a:xfrm>
          <a:prstGeom prst="rect">
            <a:avLst/>
          </a:prstGeom>
          <a:solidFill>
            <a:srgbClr val="FFFFFE"/>
          </a:solidFill>
          <a:ln cmpd="sng">
            <a:solidFill>
              <a:schemeClr val="bg1"/>
            </a:solidFill>
          </a:ln>
        </p:spPr>
        <p:txBody>
          <a:bodyPr wrap="square">
            <a:spAutoFit/>
          </a:bodyPr>
          <a:lstStyle/>
          <a:p>
            <a:r>
              <a:rPr lang="en-GB" sz="2000" dirty="0">
                <a:solidFill>
                  <a:srgbClr val="000000"/>
                </a:solidFill>
              </a:rPr>
              <a:t>The major EU importing countries have policies in place (except Spain and Italy)</a:t>
            </a:r>
            <a:endParaRPr lang="en-GB" sz="2000" baseline="30000" dirty="0">
              <a:solidFill>
                <a:srgbClr val="000000"/>
              </a:solidFill>
            </a:endParaRPr>
          </a:p>
        </p:txBody>
      </p:sp>
      <p:sp>
        <p:nvSpPr>
          <p:cNvPr id="12" name="TextBox 11"/>
          <p:cNvSpPr txBox="1"/>
          <p:nvPr/>
        </p:nvSpPr>
        <p:spPr>
          <a:xfrm>
            <a:off x="577146" y="6347290"/>
            <a:ext cx="4691284" cy="291170"/>
          </a:xfrm>
          <a:prstGeom prst="rect">
            <a:avLst/>
          </a:prstGeom>
          <a:noFill/>
        </p:spPr>
        <p:txBody>
          <a:bodyPr wrap="none">
            <a:spAutoFit/>
          </a:bodyPr>
          <a:lstStyle/>
          <a:p>
            <a:pPr>
              <a:defRPr/>
            </a:pPr>
            <a:r>
              <a:rPr lang="en-GB" sz="1292" dirty="0">
                <a:solidFill>
                  <a:srgbClr val="474746"/>
                </a:solidFill>
                <a:latin typeface="+mj-lt"/>
              </a:rPr>
              <a:t>Source: </a:t>
            </a:r>
            <a:r>
              <a:rPr lang="en-GB" sz="1292" i="1" dirty="0">
                <a:solidFill>
                  <a:srgbClr val="474746"/>
                </a:solidFill>
                <a:latin typeface="+mj-lt"/>
              </a:rPr>
              <a:t>EU Market conditions for ‘verified legal’ and..</a:t>
            </a:r>
            <a:r>
              <a:rPr lang="en-GB" sz="1292" dirty="0">
                <a:solidFill>
                  <a:srgbClr val="474746"/>
                </a:solidFill>
                <a:latin typeface="+mj-lt"/>
              </a:rPr>
              <a:t>, Oliver (2009)</a:t>
            </a: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12</a:t>
            </a:fld>
            <a:endParaRPr lang="zh-TW" altLang="en-US"/>
          </a:p>
        </p:txBody>
      </p:sp>
    </p:spTree>
    <p:extLst>
      <p:ext uri="{BB962C8B-B14F-4D97-AF65-F5344CB8AC3E}">
        <p14:creationId xmlns:p14="http://schemas.microsoft.com/office/powerpoint/2010/main" val="717712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rgbClr val="006600"/>
                </a:solidFill>
              </a:rPr>
              <a:t>Evidence of compliance with public procurement policies</a:t>
            </a:r>
            <a:endParaRPr lang="en-GB" dirty="0">
              <a:solidFill>
                <a:srgbClr val="006600"/>
              </a:solidFill>
            </a:endParaRPr>
          </a:p>
        </p:txBody>
      </p:sp>
      <p:graphicFrame>
        <p:nvGraphicFramePr>
          <p:cNvPr id="4" name="Group 214"/>
          <p:cNvGraphicFramePr>
            <a:graphicFrameLocks/>
          </p:cNvGraphicFramePr>
          <p:nvPr>
            <p:extLst>
              <p:ext uri="{D42A27DB-BD31-4B8C-83A1-F6EECF244321}">
                <p14:modId xmlns:p14="http://schemas.microsoft.com/office/powerpoint/2010/main" val="1927136087"/>
              </p:ext>
            </p:extLst>
          </p:nvPr>
        </p:nvGraphicFramePr>
        <p:xfrm>
          <a:off x="465854" y="2151907"/>
          <a:ext cx="8068546" cy="4092871"/>
        </p:xfrm>
        <a:graphic>
          <a:graphicData uri="http://schemas.openxmlformats.org/drawingml/2006/table">
            <a:tbl>
              <a:tblPr/>
              <a:tblGrid>
                <a:gridCol w="2345856"/>
                <a:gridCol w="1016039"/>
                <a:gridCol w="1012718"/>
                <a:gridCol w="966234"/>
                <a:gridCol w="909786"/>
                <a:gridCol w="957698"/>
                <a:gridCol w="860215"/>
              </a:tblGrid>
              <a:tr h="750179">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en-GB" sz="1400" b="1" i="0" u="none" strike="noStrike" cap="none" normalizeH="0" baseline="0" dirty="0" smtClean="0">
                        <a:ln>
                          <a:noFill/>
                        </a:ln>
                        <a:solidFill>
                          <a:srgbClr val="000000"/>
                        </a:solidFill>
                        <a:effectLst/>
                        <a:latin typeface="Arial" charset="0"/>
                        <a:ea typeface="ヒラギノ角ゴ Pro W3" charset="-128"/>
                      </a:endParaRPr>
                    </a:p>
                  </a:txBody>
                  <a:tcPr marL="91538" marR="91538"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1500" b="1" i="0" u="none" strike="noStrike" cap="none" normalizeH="0" baseline="0" dirty="0" smtClean="0">
                          <a:ln>
                            <a:noFill/>
                          </a:ln>
                          <a:solidFill>
                            <a:srgbClr val="000000"/>
                          </a:solidFill>
                          <a:effectLst/>
                          <a:latin typeface="Arial" charset="0"/>
                          <a:ea typeface="ヒラギノ角ゴ Pro W3" charset="-128"/>
                        </a:rPr>
                        <a:t>FR</a:t>
                      </a:r>
                    </a:p>
                  </a:txBody>
                  <a:tcPr marL="91538" marR="91538"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1500" b="1" i="0" u="none" strike="noStrike" cap="none" normalizeH="0" baseline="0" dirty="0" smtClean="0">
                          <a:ln>
                            <a:noFill/>
                          </a:ln>
                          <a:solidFill>
                            <a:srgbClr val="000000"/>
                          </a:solidFill>
                          <a:effectLst/>
                          <a:latin typeface="Arial" charset="0"/>
                          <a:ea typeface="ヒラギノ角ゴ Pro W3" charset="-128"/>
                        </a:rPr>
                        <a:t>DE</a:t>
                      </a:r>
                    </a:p>
                  </a:txBody>
                  <a:tcPr marL="91538" marR="91538"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1500" b="1" i="0" u="none" strike="noStrike" cap="none" normalizeH="0" baseline="0" dirty="0" smtClean="0">
                          <a:ln>
                            <a:noFill/>
                          </a:ln>
                          <a:solidFill>
                            <a:srgbClr val="000000"/>
                          </a:solidFill>
                          <a:effectLst/>
                          <a:latin typeface="Arial" charset="0"/>
                          <a:ea typeface="ヒラギノ角ゴ Pro W3" charset="-128"/>
                        </a:rPr>
                        <a:t>BE</a:t>
                      </a:r>
                    </a:p>
                  </a:txBody>
                  <a:tcPr marL="91538" marR="91538"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1600" b="1" i="0" u="none" strike="noStrike" cap="none" normalizeH="0" baseline="0" dirty="0" smtClean="0">
                          <a:ln>
                            <a:noFill/>
                          </a:ln>
                          <a:solidFill>
                            <a:srgbClr val="000000"/>
                          </a:solidFill>
                          <a:effectLst/>
                          <a:latin typeface="Arial" charset="0"/>
                          <a:ea typeface="ヒラギノ角ゴ Pro W3" charset="-128"/>
                        </a:rPr>
                        <a:t>NL</a:t>
                      </a:r>
                    </a:p>
                  </a:txBody>
                  <a:tcPr marL="91538" marR="91538"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1500" b="1" i="0" u="none" strike="noStrike" cap="none" normalizeH="0" baseline="0" dirty="0" smtClean="0">
                          <a:ln>
                            <a:noFill/>
                          </a:ln>
                          <a:solidFill>
                            <a:srgbClr val="000000"/>
                          </a:solidFill>
                          <a:effectLst/>
                          <a:latin typeface="Arial" charset="0"/>
                          <a:ea typeface="ヒラギノ角ゴ Pro W3" charset="-128"/>
                        </a:rPr>
                        <a:t>UK</a:t>
                      </a:r>
                    </a:p>
                  </a:txBody>
                  <a:tcPr marL="91538" marR="91538"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1500" b="1" i="0" u="none" strike="noStrike" cap="none" normalizeH="0" baseline="0" dirty="0" smtClean="0">
                          <a:ln>
                            <a:noFill/>
                          </a:ln>
                          <a:solidFill>
                            <a:srgbClr val="000000"/>
                          </a:solidFill>
                          <a:effectLst/>
                          <a:latin typeface="Arial" charset="0"/>
                          <a:ea typeface="ヒラギノ角ゴ Pro W3" charset="-128"/>
                        </a:rPr>
                        <a:t>DK</a:t>
                      </a:r>
                    </a:p>
                  </a:txBody>
                  <a:tcPr marL="91538" marR="91538"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r>
              <a:tr h="666184">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400" b="1" i="0" u="none" strike="noStrike" cap="none" normalizeH="0" baseline="0" dirty="0" smtClean="0">
                          <a:ln>
                            <a:noFill/>
                          </a:ln>
                          <a:solidFill>
                            <a:srgbClr val="474746"/>
                          </a:solidFill>
                          <a:effectLst/>
                          <a:latin typeface="Arial" charset="0"/>
                          <a:ea typeface="ヒラギノ角ゴ Pro W3" charset="-128"/>
                        </a:rPr>
                        <a:t>Current requirement</a:t>
                      </a:r>
                    </a:p>
                  </a:txBody>
                  <a:tcPr marL="91538" marR="91538"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gridSpan="5">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800" b="1" i="0" u="none" strike="noStrike" cap="none" normalizeH="0" baseline="0" smtClean="0">
                          <a:ln>
                            <a:noFill/>
                          </a:ln>
                          <a:solidFill>
                            <a:srgbClr val="474746"/>
                          </a:solidFill>
                          <a:effectLst/>
                          <a:latin typeface="Arial" charset="0"/>
                          <a:ea typeface="ヒラギノ角ゴ Pro W3" charset="-128"/>
                        </a:rPr>
                        <a:t>Sustainability</a:t>
                      </a: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300" b="1" i="0" u="none" strike="noStrike" cap="none" normalizeH="0" baseline="0" smtClean="0">
                          <a:ln>
                            <a:noFill/>
                          </a:ln>
                          <a:solidFill>
                            <a:srgbClr val="474746"/>
                          </a:solidFill>
                          <a:effectLst/>
                          <a:latin typeface="Arial" charset="0"/>
                          <a:ea typeface="ヒラギノ角ゴ Pro W3" charset="-128"/>
                        </a:rPr>
                        <a:t>Legal, Sust. Pref.</a:t>
                      </a:r>
                    </a:p>
                  </a:txBody>
                  <a:tcPr marL="18019" marR="90098" marT="46800" marB="468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r>
              <a:tr h="940676">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400" b="1" i="0" u="none" strike="noStrike" cap="none" normalizeH="0" baseline="0" dirty="0" smtClean="0">
                          <a:ln>
                            <a:noFill/>
                          </a:ln>
                          <a:solidFill>
                            <a:srgbClr val="474746"/>
                          </a:solidFill>
                          <a:effectLst/>
                          <a:latin typeface="Arial" charset="0"/>
                          <a:ea typeface="ヒラギノ角ゴ Pro W3" charset="-128"/>
                        </a:rPr>
                        <a:t>Forest certification schemes accepted as ensuring sustainability</a:t>
                      </a:r>
                    </a:p>
                  </a:txBody>
                  <a:tcPr marL="91538" marR="91538"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800" b="1" i="0" u="none" strike="noStrike" cap="none" normalizeH="0" baseline="0" dirty="0" smtClean="0">
                          <a:ln>
                            <a:noFill/>
                          </a:ln>
                          <a:solidFill>
                            <a:srgbClr val="474746"/>
                          </a:solidFill>
                          <a:effectLst/>
                          <a:latin typeface="Arial" charset="0"/>
                          <a:ea typeface="ヒラギノ角ゴ Pro W3" charset="-128"/>
                        </a:rPr>
                        <a:t>FSC</a:t>
                      </a:r>
                      <a:r>
                        <a:rPr lang="de-DE" sz="1800" dirty="0" smtClean="0"/>
                        <a:t>®</a:t>
                      </a:r>
                      <a:r>
                        <a:rPr kumimoji="0" lang="en-GB" sz="1800" b="1" i="0" u="none" strike="noStrike" cap="none" normalizeH="0" baseline="0" dirty="0" smtClean="0">
                          <a:ln>
                            <a:noFill/>
                          </a:ln>
                          <a:solidFill>
                            <a:srgbClr val="474746"/>
                          </a:solidFill>
                          <a:effectLst/>
                          <a:latin typeface="Arial" charset="0"/>
                          <a:ea typeface="ヒラギノ角ゴ Pro W3" charset="-128"/>
                        </a:rPr>
                        <a:t> </a:t>
                      </a:r>
                    </a:p>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800" b="1" i="0" u="none" strike="noStrike" cap="none" normalizeH="0" baseline="0" dirty="0" smtClean="0">
                          <a:ln>
                            <a:noFill/>
                          </a:ln>
                          <a:solidFill>
                            <a:srgbClr val="474746"/>
                          </a:solidFill>
                          <a:effectLst/>
                          <a:latin typeface="Arial" charset="0"/>
                          <a:ea typeface="ヒラギノ角ゴ Pro W3" charset="-128"/>
                        </a:rPr>
                        <a:t>+PEFC</a:t>
                      </a: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800" b="1" i="0" u="none" strike="noStrike" cap="none" normalizeH="0" baseline="0" dirty="0" smtClean="0">
                          <a:ln>
                            <a:noFill/>
                          </a:ln>
                          <a:solidFill>
                            <a:srgbClr val="474746"/>
                          </a:solidFill>
                          <a:effectLst/>
                          <a:latin typeface="Arial" charset="0"/>
                          <a:ea typeface="ヒラギノ角ゴ Pro W3" charset="-128"/>
                        </a:rPr>
                        <a:t>FSC</a:t>
                      </a:r>
                      <a:r>
                        <a:rPr lang="de-DE" sz="1800" dirty="0" smtClean="0"/>
                        <a:t>®</a:t>
                      </a:r>
                      <a:r>
                        <a:rPr kumimoji="0" lang="en-GB" sz="1800" b="1" i="0" u="none" strike="noStrike" cap="none" normalizeH="0" baseline="0" dirty="0" smtClean="0">
                          <a:ln>
                            <a:noFill/>
                          </a:ln>
                          <a:solidFill>
                            <a:srgbClr val="474746"/>
                          </a:solidFill>
                          <a:effectLst/>
                          <a:latin typeface="Arial" charset="0"/>
                          <a:ea typeface="ヒラギノ角ゴ Pro W3" charset="-128"/>
                        </a:rPr>
                        <a:t> </a:t>
                      </a:r>
                    </a:p>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800" b="1" i="0" u="none" strike="noStrike" cap="none" normalizeH="0" baseline="0" dirty="0" smtClean="0">
                          <a:ln>
                            <a:noFill/>
                          </a:ln>
                          <a:solidFill>
                            <a:srgbClr val="474746"/>
                          </a:solidFill>
                          <a:effectLst/>
                          <a:latin typeface="Arial" charset="0"/>
                          <a:ea typeface="ヒラギノ角ゴ Pro W3" charset="-128"/>
                        </a:rPr>
                        <a:t>+PEFC</a:t>
                      </a: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800" b="1" i="0" u="none" strike="noStrike" cap="none" normalizeH="0" baseline="0" dirty="0" smtClean="0">
                          <a:ln>
                            <a:noFill/>
                          </a:ln>
                          <a:solidFill>
                            <a:srgbClr val="474746"/>
                          </a:solidFill>
                          <a:effectLst/>
                          <a:latin typeface="Arial" charset="0"/>
                          <a:ea typeface="ヒラギノ角ゴ Pro W3" charset="-128"/>
                        </a:rPr>
                        <a:t>FSC</a:t>
                      </a:r>
                      <a:r>
                        <a:rPr lang="de-DE" sz="1800" dirty="0" smtClean="0"/>
                        <a:t>®</a:t>
                      </a:r>
                      <a:r>
                        <a:rPr kumimoji="0" lang="en-GB" sz="1800" b="1" i="0" u="none" strike="noStrike" cap="none" normalizeH="0" baseline="0" dirty="0" smtClean="0">
                          <a:ln>
                            <a:noFill/>
                          </a:ln>
                          <a:solidFill>
                            <a:srgbClr val="474746"/>
                          </a:solidFill>
                          <a:effectLst/>
                          <a:latin typeface="Arial" charset="0"/>
                          <a:ea typeface="ヒラギノ角ゴ Pro W3" charset="-128"/>
                        </a:rPr>
                        <a:t> </a:t>
                      </a:r>
                    </a:p>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800" b="1" i="0" u="none" strike="noStrike" cap="none" normalizeH="0" baseline="0" dirty="0" smtClean="0">
                          <a:ln>
                            <a:noFill/>
                          </a:ln>
                          <a:solidFill>
                            <a:srgbClr val="474746"/>
                          </a:solidFill>
                          <a:effectLst/>
                          <a:latin typeface="Arial" charset="0"/>
                          <a:ea typeface="ヒラギノ角ゴ Pro W3" charset="-128"/>
                        </a:rPr>
                        <a:t>+PEFC</a:t>
                      </a: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800" b="1" i="0" u="none" strike="noStrike" cap="none" normalizeH="0" baseline="0" dirty="0" smtClean="0">
                          <a:ln>
                            <a:noFill/>
                          </a:ln>
                          <a:solidFill>
                            <a:srgbClr val="474746"/>
                          </a:solidFill>
                          <a:effectLst/>
                          <a:latin typeface="Arial" charset="0"/>
                          <a:ea typeface="ヒラギノ角ゴ Pro W3" charset="-128"/>
                        </a:rPr>
                        <a:t>FSC</a:t>
                      </a:r>
                      <a:r>
                        <a:rPr lang="de-DE" sz="1800" dirty="0" smtClean="0"/>
                        <a:t>®</a:t>
                      </a:r>
                      <a:r>
                        <a:rPr kumimoji="0" lang="en-GB" sz="1800" b="1" i="0" u="none" strike="noStrike" cap="none" normalizeH="0" baseline="0" dirty="0" smtClean="0">
                          <a:ln>
                            <a:noFill/>
                          </a:ln>
                          <a:solidFill>
                            <a:srgbClr val="474746"/>
                          </a:solidFill>
                          <a:effectLst/>
                          <a:latin typeface="Arial" charset="0"/>
                          <a:ea typeface="ヒラギノ角ゴ Pro W3" charset="-128"/>
                        </a:rPr>
                        <a:t>+</a:t>
                      </a:r>
                    </a:p>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800" b="1" i="0" u="none" strike="noStrike" cap="none" normalizeH="0" baseline="0" dirty="0" smtClean="0">
                          <a:ln>
                            <a:noFill/>
                          </a:ln>
                          <a:solidFill>
                            <a:srgbClr val="474746"/>
                          </a:solidFill>
                          <a:effectLst/>
                          <a:latin typeface="Arial" charset="0"/>
                          <a:ea typeface="ヒラギノ角ゴ Pro W3" charset="-128"/>
                        </a:rPr>
                        <a:t>PEFC</a:t>
                      </a:r>
                      <a:r>
                        <a:rPr kumimoji="0" lang="en-GB" sz="1800" b="1" i="0" u="none" strike="noStrike" cap="none" normalizeH="0" baseline="30000" dirty="0" smtClean="0">
                          <a:ln>
                            <a:noFill/>
                          </a:ln>
                          <a:solidFill>
                            <a:srgbClr val="474746"/>
                          </a:solidFill>
                          <a:effectLst/>
                          <a:latin typeface="Arial" charset="0"/>
                          <a:ea typeface="ヒラギノ角ゴ Pro W3" charset="-128"/>
                        </a:rPr>
                        <a:t>1</a:t>
                      </a: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800" b="1" i="0" u="none" strike="noStrike" cap="none" normalizeH="0" baseline="0" dirty="0" smtClean="0">
                          <a:ln>
                            <a:noFill/>
                          </a:ln>
                          <a:solidFill>
                            <a:srgbClr val="474746"/>
                          </a:solidFill>
                          <a:effectLst/>
                          <a:latin typeface="Arial" charset="0"/>
                          <a:ea typeface="ヒラギノ角ゴ Pro W3" charset="-128"/>
                          <a:sym typeface="Wingdings" pitchFamily="2" charset="2"/>
                        </a:rPr>
                        <a:t>FSC</a:t>
                      </a:r>
                      <a:r>
                        <a:rPr lang="de-DE" sz="1800" dirty="0" smtClean="0"/>
                        <a:t>®</a:t>
                      </a:r>
                      <a:r>
                        <a:rPr kumimoji="0" lang="en-GB" sz="1800" b="1" i="0" u="none" strike="noStrike" cap="none" normalizeH="0" baseline="0" dirty="0" smtClean="0">
                          <a:ln>
                            <a:noFill/>
                          </a:ln>
                          <a:solidFill>
                            <a:srgbClr val="474746"/>
                          </a:solidFill>
                          <a:effectLst/>
                          <a:latin typeface="Arial" charset="0"/>
                          <a:ea typeface="ヒラギノ角ゴ Pro W3" charset="-128"/>
                          <a:sym typeface="Wingdings" pitchFamily="2" charset="2"/>
                        </a:rPr>
                        <a:t>   +PEFC</a:t>
                      </a:r>
                      <a:endParaRPr kumimoji="0" lang="en-GB" sz="1200" b="1" i="0" u="none" strike="noStrike" cap="none" normalizeH="0" baseline="0" dirty="0" smtClean="0">
                        <a:ln>
                          <a:noFill/>
                        </a:ln>
                        <a:solidFill>
                          <a:srgbClr val="474746"/>
                        </a:solidFill>
                        <a:effectLst/>
                        <a:latin typeface="Arial" charset="0"/>
                        <a:ea typeface="ヒラギノ角ゴ Pro W3" charset="-128"/>
                        <a:sym typeface="Wingdings" pitchFamily="2" charset="2"/>
                      </a:endParaRP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800" b="1" i="0" u="none" strike="noStrike" cap="none" normalizeH="0" baseline="0" dirty="0" smtClean="0">
                          <a:ln>
                            <a:noFill/>
                          </a:ln>
                          <a:solidFill>
                            <a:srgbClr val="474746"/>
                          </a:solidFill>
                          <a:effectLst/>
                          <a:latin typeface="Arial" charset="0"/>
                          <a:ea typeface="ヒラギノ角ゴ Pro W3" charset="-128"/>
                        </a:rPr>
                        <a:t>FSC</a:t>
                      </a:r>
                      <a:r>
                        <a:rPr lang="de-DE" sz="1800" dirty="0" smtClean="0"/>
                        <a:t>®</a:t>
                      </a:r>
                      <a:r>
                        <a:rPr kumimoji="0" lang="en-GB" sz="1800" b="1" i="0" u="none" strike="noStrike" cap="none" normalizeH="0" baseline="0" dirty="0" smtClean="0">
                          <a:ln>
                            <a:noFill/>
                          </a:ln>
                          <a:solidFill>
                            <a:srgbClr val="474746"/>
                          </a:solidFill>
                          <a:effectLst/>
                          <a:latin typeface="Arial" charset="0"/>
                          <a:ea typeface="ヒラギノ角ゴ Pro W3" charset="-128"/>
                        </a:rPr>
                        <a:t> </a:t>
                      </a:r>
                    </a:p>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800" b="1" i="0" u="none" strike="noStrike" cap="none" normalizeH="0" baseline="0" dirty="0" smtClean="0">
                          <a:ln>
                            <a:noFill/>
                          </a:ln>
                          <a:solidFill>
                            <a:srgbClr val="474746"/>
                          </a:solidFill>
                          <a:effectLst/>
                          <a:latin typeface="Arial" charset="0"/>
                          <a:ea typeface="ヒラギノ角ゴ Pro W3" charset="-128"/>
                        </a:rPr>
                        <a:t>+PEFC</a:t>
                      </a: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r>
              <a:tr h="554968">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400" b="1" i="0" u="none" strike="noStrike" cap="none" normalizeH="0" baseline="0" dirty="0" smtClean="0">
                          <a:ln>
                            <a:noFill/>
                          </a:ln>
                          <a:solidFill>
                            <a:srgbClr val="FF0000"/>
                          </a:solidFill>
                          <a:effectLst/>
                          <a:latin typeface="Arial" charset="0"/>
                          <a:ea typeface="ヒラギノ角ゴ Pro W3" charset="-128"/>
                        </a:rPr>
                        <a:t>FLEGT licence </a:t>
                      </a:r>
                    </a:p>
                  </a:txBody>
                  <a:tcPr marL="91538" marR="91538"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800" b="1" i="0" u="none" strike="noStrike" cap="none" normalizeH="0" baseline="0" dirty="0" smtClean="0">
                          <a:ln>
                            <a:noFill/>
                          </a:ln>
                          <a:solidFill>
                            <a:srgbClr val="474746"/>
                          </a:solidFill>
                          <a:effectLst/>
                          <a:latin typeface="Arial" charset="0"/>
                          <a:ea typeface="ヒラギノ角ゴ Pro W3" charset="-128"/>
                        </a:rPr>
                        <a:t>YES</a:t>
                      </a: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800" b="1" i="0" u="none" strike="noStrike" cap="none" normalizeH="0" baseline="0" dirty="0" smtClean="0">
                          <a:ln>
                            <a:noFill/>
                          </a:ln>
                          <a:solidFill>
                            <a:srgbClr val="474746"/>
                          </a:solidFill>
                          <a:effectLst/>
                          <a:latin typeface="Arial" charset="0"/>
                          <a:ea typeface="ヒラギノ角ゴ Pro W3" charset="-128"/>
                        </a:rPr>
                        <a:t>NO</a:t>
                      </a: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800" b="1" i="0" u="none" strike="noStrike" cap="none" normalizeH="0" baseline="0" dirty="0" smtClean="0">
                          <a:ln>
                            <a:noFill/>
                          </a:ln>
                          <a:solidFill>
                            <a:srgbClr val="474746"/>
                          </a:solidFill>
                          <a:effectLst/>
                          <a:latin typeface="Arial" charset="0"/>
                          <a:ea typeface="ヒラギノ角ゴ Pro W3" charset="-128"/>
                        </a:rPr>
                        <a:t>NO</a:t>
                      </a: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800" b="1" i="0" u="none" strike="noStrike" cap="none" normalizeH="0" baseline="0" dirty="0" smtClean="0">
                          <a:ln>
                            <a:noFill/>
                          </a:ln>
                          <a:solidFill>
                            <a:srgbClr val="474746"/>
                          </a:solidFill>
                          <a:effectLst/>
                          <a:latin typeface="Arial" charset="0"/>
                          <a:ea typeface="ヒラギノ角ゴ Pro W3" charset="-128"/>
                        </a:rPr>
                        <a:t>YES</a:t>
                      </a: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800" b="1" i="0" u="none" strike="noStrike" cap="none" normalizeH="0" baseline="0" dirty="0" smtClean="0">
                          <a:ln>
                            <a:noFill/>
                          </a:ln>
                          <a:solidFill>
                            <a:srgbClr val="474746"/>
                          </a:solidFill>
                          <a:effectLst/>
                          <a:latin typeface="Arial" charset="0"/>
                          <a:ea typeface="ヒラギノ角ゴ Pro W3" charset="-128"/>
                          <a:sym typeface="Wingdings" pitchFamily="2" charset="2"/>
                        </a:rPr>
                        <a:t>YES</a:t>
                      </a: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800" b="1" i="0" u="none" strike="noStrike" cap="none" normalizeH="0" baseline="0" dirty="0" smtClean="0">
                          <a:ln>
                            <a:noFill/>
                          </a:ln>
                          <a:solidFill>
                            <a:srgbClr val="474746"/>
                          </a:solidFill>
                          <a:effectLst/>
                          <a:latin typeface="Arial" charset="0"/>
                          <a:ea typeface="ヒラギノ角ゴ Pro W3" charset="-128"/>
                        </a:rPr>
                        <a:t>YES</a:t>
                      </a: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r>
              <a:tr h="1159088">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400" b="1" i="0" u="none" strike="noStrike" cap="none" normalizeH="0" baseline="0" dirty="0" smtClean="0">
                          <a:ln>
                            <a:noFill/>
                          </a:ln>
                          <a:solidFill>
                            <a:srgbClr val="474746"/>
                          </a:solidFill>
                          <a:effectLst/>
                          <a:latin typeface="Arial" charset="0"/>
                          <a:ea typeface="ヒラギノ角ゴ Pro W3" charset="-128"/>
                        </a:rPr>
                        <a:t>Alternative evidence/the ‘or equivalent’ to meeting the requirements</a:t>
                      </a:r>
                    </a:p>
                  </a:txBody>
                  <a:tcPr marL="91538" marR="91538"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300" b="1" i="0" u="none" strike="noStrike" cap="none" normalizeH="0" baseline="0" smtClean="0">
                          <a:ln>
                            <a:noFill/>
                          </a:ln>
                          <a:solidFill>
                            <a:srgbClr val="474746"/>
                          </a:solidFill>
                          <a:effectLst/>
                          <a:latin typeface="Arial" charset="0"/>
                          <a:ea typeface="ヒラギノ角ゴ Pro W3" charset="-128"/>
                        </a:rPr>
                        <a:t>Limited guidance</a:t>
                      </a:r>
                      <a:endParaRPr kumimoji="0" lang="en-GB" sz="1300" b="1" i="0" u="none" strike="noStrike" cap="none" normalizeH="0" baseline="30000" smtClean="0">
                        <a:ln>
                          <a:noFill/>
                        </a:ln>
                        <a:solidFill>
                          <a:srgbClr val="474746"/>
                        </a:solidFill>
                        <a:effectLst/>
                        <a:latin typeface="Arial" charset="0"/>
                        <a:ea typeface="ヒラギノ角ゴ Pro W3" charset="-128"/>
                      </a:endParaRP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300" b="1" i="0" u="none" strike="noStrike" cap="none" normalizeH="0" baseline="0" dirty="0" smtClean="0">
                          <a:ln>
                            <a:noFill/>
                          </a:ln>
                          <a:solidFill>
                            <a:srgbClr val="474746"/>
                          </a:solidFill>
                          <a:effectLst/>
                          <a:latin typeface="Arial" charset="0"/>
                          <a:ea typeface="ヒラギノ角ゴ Pro W3" charset="-128"/>
                        </a:rPr>
                        <a:t>No guidance</a:t>
                      </a:r>
                      <a:endParaRPr kumimoji="0" lang="en-GB" sz="1300" b="1" i="0" u="none" strike="noStrike" cap="none" normalizeH="0" baseline="30000" dirty="0" smtClean="0">
                        <a:ln>
                          <a:noFill/>
                        </a:ln>
                        <a:solidFill>
                          <a:srgbClr val="474746"/>
                        </a:solidFill>
                        <a:effectLst/>
                        <a:latin typeface="Arial" charset="0"/>
                        <a:ea typeface="ヒラギノ角ゴ Pro W3" charset="-128"/>
                      </a:endParaRP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300" b="1" i="0" u="none" strike="noStrike" cap="none" normalizeH="0" baseline="0" dirty="0" smtClean="0">
                          <a:ln>
                            <a:noFill/>
                          </a:ln>
                          <a:solidFill>
                            <a:srgbClr val="474746"/>
                          </a:solidFill>
                          <a:effectLst/>
                          <a:latin typeface="Arial" charset="0"/>
                          <a:ea typeface="ヒラギノ角ゴ Pro W3" charset="-128"/>
                        </a:rPr>
                        <a:t>No guidance </a:t>
                      </a:r>
                      <a:endParaRPr kumimoji="0" lang="en-GB" sz="1300" b="1" i="0" u="none" strike="noStrike" cap="none" normalizeH="0" baseline="30000" dirty="0" smtClean="0">
                        <a:ln>
                          <a:noFill/>
                        </a:ln>
                        <a:solidFill>
                          <a:srgbClr val="474746"/>
                        </a:solidFill>
                        <a:effectLst/>
                        <a:latin typeface="Arial" charset="0"/>
                        <a:ea typeface="ヒラギノ角ゴ Pro W3" charset="-128"/>
                      </a:endParaRP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200" b="1" i="0" u="none" strike="noStrike" cap="none" normalizeH="0" baseline="0" dirty="0" smtClean="0">
                          <a:ln>
                            <a:noFill/>
                          </a:ln>
                          <a:solidFill>
                            <a:srgbClr val="474746"/>
                          </a:solidFill>
                          <a:effectLst/>
                          <a:latin typeface="Arial" charset="0"/>
                          <a:ea typeface="ヒラギノ角ゴ Pro W3" charset="-128"/>
                        </a:rPr>
                        <a:t>Detailed guidance</a:t>
                      </a: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200" b="1" i="0" u="none" strike="noStrike" cap="none" normalizeH="0" baseline="0" dirty="0" smtClean="0">
                          <a:ln>
                            <a:noFill/>
                          </a:ln>
                          <a:solidFill>
                            <a:srgbClr val="474746"/>
                          </a:solidFill>
                          <a:effectLst/>
                          <a:latin typeface="Arial" charset="0"/>
                          <a:ea typeface="ヒラギノ角ゴ Pro W3" charset="-128"/>
                          <a:sym typeface="Wingdings" pitchFamily="2" charset="2"/>
                        </a:rPr>
                        <a:t>Detailed guidance</a:t>
                      </a: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en-GB" sz="1200" b="1" i="0" u="none" strike="noStrike" cap="none" normalizeH="0" baseline="0" dirty="0" smtClean="0">
                          <a:ln>
                            <a:noFill/>
                          </a:ln>
                          <a:solidFill>
                            <a:srgbClr val="474746"/>
                          </a:solidFill>
                          <a:effectLst/>
                          <a:latin typeface="Arial" charset="0"/>
                          <a:ea typeface="ヒラギノ角ゴ Pro W3" charset="-128"/>
                          <a:sym typeface="Wingdings" pitchFamily="2" charset="2"/>
                        </a:rPr>
                        <a:t>Some guidance </a:t>
                      </a:r>
                      <a:endParaRPr kumimoji="0" lang="en-GB" sz="1200" b="1" i="0" u="none" strike="noStrike" cap="none" normalizeH="0" baseline="30000" dirty="0" smtClean="0">
                        <a:ln>
                          <a:noFill/>
                        </a:ln>
                        <a:solidFill>
                          <a:srgbClr val="474746"/>
                        </a:solidFill>
                        <a:effectLst/>
                        <a:latin typeface="Arial" charset="0"/>
                        <a:ea typeface="ヒラギノ角ゴ Pro W3" charset="-128"/>
                      </a:endParaRP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r>
            </a:tbl>
          </a:graphicData>
        </a:graphic>
      </p:graphicFrame>
      <p:pic>
        <p:nvPicPr>
          <p:cNvPr id="5" name="Picture 41" descr="gb"/>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924902" y="2470061"/>
            <a:ext cx="436827" cy="288925"/>
          </a:xfrm>
          <a:prstGeom prst="rect">
            <a:avLst/>
          </a:prstGeom>
          <a:noFill/>
          <a:ln w="9525">
            <a:noFill/>
            <a:miter lim="800000"/>
            <a:headEnd/>
            <a:tailEnd/>
          </a:ln>
        </p:spPr>
      </p:pic>
      <p:pic>
        <p:nvPicPr>
          <p:cNvPr id="6" name="Picture 38" descr="dk"/>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899017" y="2476737"/>
            <a:ext cx="417910" cy="292100"/>
          </a:xfrm>
          <a:prstGeom prst="rect">
            <a:avLst/>
          </a:prstGeom>
          <a:noFill/>
          <a:ln w="9525">
            <a:noFill/>
            <a:miter lim="800000"/>
            <a:headEnd/>
            <a:tailEnd/>
          </a:ln>
        </p:spPr>
      </p:pic>
      <p:pic>
        <p:nvPicPr>
          <p:cNvPr id="7" name="Picture 40" descr="nl"/>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008131" y="2460724"/>
            <a:ext cx="441986" cy="290513"/>
          </a:xfrm>
          <a:prstGeom prst="rect">
            <a:avLst/>
          </a:prstGeom>
          <a:noFill/>
          <a:ln w="9525">
            <a:noFill/>
            <a:miter lim="800000"/>
            <a:headEnd/>
            <a:tailEnd/>
          </a:ln>
        </p:spPr>
      </p:pic>
      <p:pic>
        <p:nvPicPr>
          <p:cNvPr id="8" name="Picture 37" descr="Be"/>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099958" y="2453013"/>
            <a:ext cx="419629" cy="303213"/>
          </a:xfrm>
          <a:prstGeom prst="rect">
            <a:avLst/>
          </a:prstGeom>
          <a:noFill/>
          <a:ln w="9525">
            <a:noFill/>
            <a:miter lim="800000"/>
            <a:headEnd/>
            <a:tailEnd/>
          </a:ln>
        </p:spPr>
      </p:pic>
      <p:pic>
        <p:nvPicPr>
          <p:cNvPr id="9" name="Picture 39" descr="f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059775" y="2457687"/>
            <a:ext cx="505619" cy="311150"/>
          </a:xfrm>
          <a:prstGeom prst="rect">
            <a:avLst/>
          </a:prstGeom>
          <a:noFill/>
          <a:ln w="9525">
            <a:noFill/>
            <a:miter lim="800000"/>
            <a:headEnd/>
            <a:tailEnd/>
          </a:ln>
        </p:spPr>
      </p:pic>
      <p:pic>
        <p:nvPicPr>
          <p:cNvPr id="10" name="Picture 42" descr="c9389a6bbd8abef84b6f6663093b1822"/>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4099438" y="2462124"/>
            <a:ext cx="497020" cy="304800"/>
          </a:xfrm>
          <a:prstGeom prst="rect">
            <a:avLst/>
          </a:prstGeom>
          <a:noFill/>
          <a:ln w="9525">
            <a:noFill/>
            <a:miter lim="800000"/>
            <a:headEnd/>
            <a:tailEnd/>
          </a:ln>
        </p:spPr>
      </p:pic>
      <p:sp>
        <p:nvSpPr>
          <p:cNvPr id="11" name="TextBox 10"/>
          <p:cNvSpPr txBox="1"/>
          <p:nvPr/>
        </p:nvSpPr>
        <p:spPr>
          <a:xfrm>
            <a:off x="333824" y="6334780"/>
            <a:ext cx="8358188" cy="523220"/>
          </a:xfrm>
          <a:prstGeom prst="rect">
            <a:avLst/>
          </a:prstGeom>
          <a:solidFill>
            <a:srgbClr val="FFFFFE"/>
          </a:solidFill>
          <a:ln cmpd="sng">
            <a:noFill/>
          </a:ln>
        </p:spPr>
        <p:txBody>
          <a:bodyPr>
            <a:spAutoFit/>
          </a:bodyPr>
          <a:lstStyle/>
          <a:p>
            <a:pPr marL="342900" indent="-342900">
              <a:buFontTx/>
              <a:buAutoNum type="arabicPeriod"/>
              <a:defRPr/>
            </a:pPr>
            <a:r>
              <a:rPr lang="en-GB" sz="1400" dirty="0">
                <a:solidFill>
                  <a:srgbClr val="000000"/>
                </a:solidFill>
                <a:latin typeface="+mj-lt"/>
              </a:rPr>
              <a:t>National schemes relevant for NL market assessed. So far assessed  PEFC Finland, PEFC Sweden, PEFC Belgium, PEFC Austria, and are found to be compliance.</a:t>
            </a:r>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t>13</a:t>
            </a:fld>
            <a:endParaRPr lang="zh-TW" altLang="en-US"/>
          </a:p>
        </p:txBody>
      </p:sp>
    </p:spTree>
    <p:extLst>
      <p:ext uri="{BB962C8B-B14F-4D97-AF65-F5344CB8AC3E}">
        <p14:creationId xmlns:p14="http://schemas.microsoft.com/office/powerpoint/2010/main" val="12723504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6527" y="1186543"/>
            <a:ext cx="8229600" cy="1143000"/>
          </a:xfrm>
        </p:spPr>
        <p:txBody>
          <a:bodyPr/>
          <a:lstStyle/>
          <a:p>
            <a:r>
              <a:rPr lang="en-GB" dirty="0" smtClean="0">
                <a:solidFill>
                  <a:srgbClr val="006600"/>
                </a:solidFill>
              </a:rPr>
              <a:t>Summary</a:t>
            </a:r>
            <a:endParaRPr lang="en-GB" dirty="0">
              <a:solidFill>
                <a:srgbClr val="006600"/>
              </a:solidFill>
            </a:endParaRPr>
          </a:p>
        </p:txBody>
      </p:sp>
      <p:sp>
        <p:nvSpPr>
          <p:cNvPr id="3" name="Content Placeholder 2"/>
          <p:cNvSpPr>
            <a:spLocks noGrp="1"/>
          </p:cNvSpPr>
          <p:nvPr>
            <p:ph idx="1"/>
          </p:nvPr>
        </p:nvSpPr>
        <p:spPr>
          <a:xfrm>
            <a:off x="376527" y="2149474"/>
            <a:ext cx="7535573" cy="4525963"/>
          </a:xfrm>
        </p:spPr>
        <p:txBody>
          <a:bodyPr>
            <a:normAutofit/>
          </a:bodyPr>
          <a:lstStyle/>
          <a:p>
            <a:r>
              <a:rPr lang="en-GB" dirty="0" smtClean="0"/>
              <a:t>Different components of FLEGT Action Plan are interlinked</a:t>
            </a:r>
          </a:p>
          <a:p>
            <a:r>
              <a:rPr lang="en-GB" dirty="0" smtClean="0"/>
              <a:t>VPA and EU TR reinforce each other: FLEGT licence is proof of legality under EU TR</a:t>
            </a:r>
            <a:endParaRPr lang="en-GB" dirty="0"/>
          </a:p>
          <a:p>
            <a:r>
              <a:rPr lang="en-GB" dirty="0" smtClean="0"/>
              <a:t>VPA: improve governance, supply side</a:t>
            </a:r>
          </a:p>
          <a:p>
            <a:r>
              <a:rPr lang="en-GB" dirty="0" smtClean="0"/>
              <a:t>Public procurement policies and EU TR: demand side approach</a:t>
            </a:r>
          </a:p>
          <a:p>
            <a:pPr lvl="1">
              <a:buFont typeface="Wingdings" panose="05000000000000000000" pitchFamily="2" charset="2"/>
              <a:buChar char="§"/>
            </a:pPr>
            <a:r>
              <a:rPr lang="en-GB" dirty="0"/>
              <a:t>C</a:t>
            </a:r>
            <a:r>
              <a:rPr lang="en-GB" dirty="0" smtClean="0"/>
              <a:t>reate incentives for legally (and sustainably) produced timber</a:t>
            </a:r>
          </a:p>
          <a:p>
            <a:pPr lvl="1">
              <a:buFont typeface="Wingdings" panose="05000000000000000000" pitchFamily="2" charset="2"/>
              <a:buChar char="§"/>
            </a:pPr>
            <a:r>
              <a:rPr lang="en-GB" dirty="0" smtClean="0"/>
              <a:t>Create incentives for countries to join VPA</a:t>
            </a:r>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14</a:t>
            </a:fld>
            <a:endParaRPr lang="zh-TW" altLang="en-US"/>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239125" y="2633382"/>
            <a:ext cx="3952875" cy="2971800"/>
          </a:xfrm>
          <a:prstGeom prst="rect">
            <a:avLst/>
          </a:prstGeom>
        </p:spPr>
      </p:pic>
    </p:spTree>
    <p:extLst>
      <p:ext uri="{BB962C8B-B14F-4D97-AF65-F5344CB8AC3E}">
        <p14:creationId xmlns:p14="http://schemas.microsoft.com/office/powerpoint/2010/main" val="13135557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solidFill>
                <a:prstClr val="black"/>
              </a:solidFill>
            </a:endParaRPr>
          </a:p>
        </p:txBody>
      </p:sp>
      <p:sp>
        <p:nvSpPr>
          <p:cNvPr id="3" name="Untertitel 2"/>
          <p:cNvSpPr>
            <a:spLocks noGrp="1"/>
          </p:cNvSpPr>
          <p:nvPr>
            <p:ph type="subTitle" idx="1"/>
          </p:nvPr>
        </p:nvSpPr>
        <p:spPr>
          <a:xfrm>
            <a:off x="503584" y="1789047"/>
            <a:ext cx="11360429" cy="1901384"/>
          </a:xfrm>
        </p:spPr>
        <p:txBody>
          <a:bodyPr>
            <a:normAutofit/>
          </a:bodyPr>
          <a:lstStyle/>
          <a:p>
            <a:r>
              <a:rPr lang="en-US" dirty="0" smtClean="0">
                <a:cs typeface="Times New Roman" panose="02020603050405020304" pitchFamily="18" charset="0"/>
              </a:rPr>
              <a:t>All omissions, inaccuracies or views expressed in this document do not necessarily represent the views of BMZ. Furthermore changes may have been made to the original material by the conductors of this training. </a:t>
            </a:r>
          </a:p>
          <a:p>
            <a:r>
              <a:rPr lang="en-US" dirty="0" smtClean="0">
                <a:cs typeface="Times New Roman" panose="02020603050405020304" pitchFamily="18" charset="0"/>
              </a:rPr>
              <a:t>The material is available for download </a:t>
            </a:r>
            <a:r>
              <a:rPr lang="en-US" dirty="0">
                <a:cs typeface="Times New Roman" panose="02020603050405020304" pitchFamily="18" charset="0"/>
              </a:rPr>
              <a:t>at </a:t>
            </a:r>
            <a:r>
              <a:rPr lang="en-US" dirty="0">
                <a:solidFill>
                  <a:srgbClr val="C00000"/>
                </a:solidFill>
                <a:cs typeface="Times New Roman" panose="02020603050405020304" pitchFamily="18" charset="0"/>
              </a:rPr>
              <a:t>http://capacity4dev.ec.europa.eu/public-flegt/documents?gterm[0]=</a:t>
            </a:r>
            <a:r>
              <a:rPr lang="en-US" dirty="0" smtClean="0">
                <a:solidFill>
                  <a:srgbClr val="C00000"/>
                </a:solidFill>
                <a:cs typeface="Times New Roman" panose="02020603050405020304" pitchFamily="18" charset="0"/>
              </a:rPr>
              <a:t>2144</a:t>
            </a:r>
            <a:r>
              <a:rPr lang="en-US" dirty="0" smtClean="0">
                <a:cs typeface="Times New Roman" panose="02020603050405020304" pitchFamily="18" charset="0"/>
              </a:rPr>
              <a:t>.</a:t>
            </a:r>
            <a:endParaRPr lang="de-DE" dirty="0"/>
          </a:p>
        </p:txBody>
      </p:sp>
      <p:sp>
        <p:nvSpPr>
          <p:cNvPr id="4" name="Textfeld 3"/>
          <p:cNvSpPr txBox="1"/>
          <p:nvPr/>
        </p:nvSpPr>
        <p:spPr>
          <a:xfrm>
            <a:off x="503584" y="561411"/>
            <a:ext cx="9263270" cy="830997"/>
          </a:xfrm>
          <a:prstGeom prst="rect">
            <a:avLst/>
          </a:prstGeom>
          <a:solidFill>
            <a:schemeClr val="bg1"/>
          </a:solidFill>
        </p:spPr>
        <p:txBody>
          <a:bodyPr wrap="square" rtlCol="0">
            <a:spAutoFit/>
          </a:bodyPr>
          <a:lstStyle/>
          <a:p>
            <a:r>
              <a:rPr lang="en-US" sz="2400" dirty="0" smtClean="0">
                <a:solidFill>
                  <a:prstClr val="black"/>
                </a:solidFill>
                <a:cs typeface="Times New Roman" panose="02020603050405020304" pitchFamily="18" charset="0"/>
              </a:rPr>
              <a:t>The </a:t>
            </a:r>
            <a:r>
              <a:rPr lang="en-US" sz="2400" dirty="0">
                <a:solidFill>
                  <a:prstClr val="black"/>
                </a:solidFill>
                <a:cs typeface="Times New Roman" panose="02020603050405020304" pitchFamily="18" charset="0"/>
              </a:rPr>
              <a:t>development of this training material was financed by the </a:t>
            </a:r>
            <a:endParaRPr lang="en-US" sz="2400" dirty="0" smtClean="0">
              <a:solidFill>
                <a:prstClr val="black"/>
              </a:solidFill>
              <a:cs typeface="Times New Roman" panose="02020603050405020304" pitchFamily="18" charset="0"/>
            </a:endParaRPr>
          </a:p>
          <a:p>
            <a:r>
              <a:rPr lang="en-US" sz="2400" dirty="0" smtClean="0">
                <a:solidFill>
                  <a:prstClr val="black"/>
                </a:solidFill>
                <a:cs typeface="Times New Roman" panose="02020603050405020304" pitchFamily="18" charset="0"/>
              </a:rPr>
              <a:t>German </a:t>
            </a:r>
            <a:r>
              <a:rPr lang="en-US" sz="2400" dirty="0">
                <a:solidFill>
                  <a:prstClr val="black"/>
                </a:solidFill>
                <a:cs typeface="Times New Roman" panose="02020603050405020304" pitchFamily="18" charset="0"/>
              </a:rPr>
              <a:t>Ministry for Economic Cooperation and Development (BMZ</a:t>
            </a:r>
            <a:r>
              <a:rPr lang="en-US" sz="2400" dirty="0" smtClean="0">
                <a:solidFill>
                  <a:prstClr val="black"/>
                </a:solidFill>
                <a:cs typeface="Times New Roman" panose="02020603050405020304" pitchFamily="18" charset="0"/>
              </a:rPr>
              <a:t>)</a:t>
            </a: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69895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en-GB" altLang="zh-TW" b="1" dirty="0" smtClean="0">
                <a:solidFill>
                  <a:srgbClr val="006600"/>
                </a:solidFill>
                <a:latin typeface="+mn-lt"/>
                <a:cs typeface="Arial" panose="020B0604020202020204" pitchFamily="34" charset="0"/>
              </a:rPr>
              <a:t>EU Timber Regulation Training of Trainers</a:t>
            </a:r>
            <a:endParaRPr lang="zh-TW" altLang="en-US"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en-GB" altLang="zh-TW" sz="2800" dirty="0"/>
              <a:t>FLEGT Action Plan: how different components are interlinked</a:t>
            </a:r>
            <a:endParaRPr lang="zh-TW" altLang="en-US"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08041" y="1193237"/>
            <a:ext cx="8229600" cy="1143000"/>
          </a:xfrm>
        </p:spPr>
        <p:txBody>
          <a:bodyPr>
            <a:normAutofit/>
          </a:bodyPr>
          <a:lstStyle/>
          <a:p>
            <a:r>
              <a:rPr lang="en-GB" dirty="0">
                <a:solidFill>
                  <a:srgbClr val="006600"/>
                </a:solidFill>
              </a:rPr>
              <a:t>FLEGT </a:t>
            </a:r>
            <a:r>
              <a:rPr lang="en-GB" dirty="0">
                <a:solidFill>
                  <a:srgbClr val="006600"/>
                </a:solidFill>
                <a:cs typeface="Times New Roman" pitchFamily="18" charset="0"/>
              </a:rPr>
              <a:t>Key Components</a:t>
            </a:r>
            <a:endParaRPr lang="en-US" dirty="0">
              <a:solidFill>
                <a:srgbClr val="006600"/>
              </a:solidFill>
            </a:endParaRPr>
          </a:p>
        </p:txBody>
      </p:sp>
      <p:sp>
        <p:nvSpPr>
          <p:cNvPr id="25603" name="Rectangle 3"/>
          <p:cNvSpPr>
            <a:spLocks noGrp="1" noChangeArrowheads="1"/>
          </p:cNvSpPr>
          <p:nvPr>
            <p:ph idx="1"/>
          </p:nvPr>
        </p:nvSpPr>
        <p:spPr>
          <a:xfrm>
            <a:off x="408041" y="2206625"/>
            <a:ext cx="6500759" cy="4511675"/>
          </a:xfrm>
        </p:spPr>
        <p:txBody>
          <a:bodyPr>
            <a:normAutofit fontScale="92500"/>
          </a:bodyPr>
          <a:lstStyle/>
          <a:p>
            <a:pPr marL="381000" indent="-381000" algn="just">
              <a:buFontTx/>
              <a:buAutoNum type="arabicPeriod"/>
            </a:pPr>
            <a:r>
              <a:rPr lang="en-GB" dirty="0"/>
              <a:t>Support to </a:t>
            </a:r>
            <a:r>
              <a:rPr lang="en-GB" dirty="0" smtClean="0"/>
              <a:t>producer </a:t>
            </a:r>
            <a:r>
              <a:rPr lang="en-GB" dirty="0"/>
              <a:t>c</a:t>
            </a:r>
            <a:r>
              <a:rPr lang="en-GB" dirty="0" smtClean="0"/>
              <a:t>ountries</a:t>
            </a:r>
            <a:endParaRPr lang="en-GB" dirty="0"/>
          </a:p>
          <a:p>
            <a:pPr marL="381000" indent="-381000" algn="just">
              <a:buFontTx/>
              <a:buAutoNum type="arabicPeriod"/>
            </a:pPr>
            <a:r>
              <a:rPr lang="en-GB" dirty="0"/>
              <a:t>Support for </a:t>
            </a:r>
            <a:r>
              <a:rPr lang="en-GB" dirty="0" smtClean="0"/>
              <a:t>private </a:t>
            </a:r>
            <a:r>
              <a:rPr lang="en-GB" dirty="0"/>
              <a:t>s</a:t>
            </a:r>
            <a:r>
              <a:rPr lang="en-GB" dirty="0" smtClean="0"/>
              <a:t>ector </a:t>
            </a:r>
            <a:r>
              <a:rPr lang="en-GB" dirty="0"/>
              <a:t>i</a:t>
            </a:r>
            <a:r>
              <a:rPr lang="en-GB" dirty="0" smtClean="0"/>
              <a:t>nitiatives</a:t>
            </a:r>
            <a:endParaRPr lang="en-GB" dirty="0"/>
          </a:p>
          <a:p>
            <a:pPr marL="381000" indent="-381000" algn="just">
              <a:buFontTx/>
              <a:buAutoNum type="arabicPeriod"/>
            </a:pPr>
            <a:r>
              <a:rPr lang="en-GB" dirty="0"/>
              <a:t>Investment safeguards</a:t>
            </a:r>
          </a:p>
          <a:p>
            <a:pPr marL="381000" indent="-381000">
              <a:buFontTx/>
              <a:buAutoNum type="arabicPeriod"/>
            </a:pPr>
            <a:r>
              <a:rPr lang="en-GB" dirty="0"/>
              <a:t>Addressing the problem of conflict timber</a:t>
            </a:r>
            <a:r>
              <a:rPr lang="en-US" dirty="0"/>
              <a:t> </a:t>
            </a:r>
          </a:p>
          <a:p>
            <a:pPr marL="381000" indent="-381000">
              <a:buFontTx/>
              <a:buAutoNum type="arabicPeriod"/>
            </a:pPr>
            <a:r>
              <a:rPr lang="en-GB" dirty="0"/>
              <a:t>Activities to promote trade in legal timber</a:t>
            </a:r>
          </a:p>
          <a:p>
            <a:pPr marL="781050" lvl="1" indent="-381000"/>
            <a:r>
              <a:rPr lang="en-GB" dirty="0"/>
              <a:t>Voluntary Partnership Agreements </a:t>
            </a:r>
          </a:p>
          <a:p>
            <a:pPr marL="381000" indent="-381000" algn="just">
              <a:buFontTx/>
              <a:buAutoNum type="arabicPeriod"/>
            </a:pPr>
            <a:r>
              <a:rPr lang="en-GB" dirty="0"/>
              <a:t>Additional </a:t>
            </a:r>
            <a:r>
              <a:rPr lang="en-GB" dirty="0" smtClean="0"/>
              <a:t>options </a:t>
            </a:r>
            <a:r>
              <a:rPr lang="en-GB" dirty="0"/>
              <a:t>for legislation</a:t>
            </a:r>
          </a:p>
          <a:p>
            <a:pPr marL="781050" lvl="1" indent="-381000" algn="just"/>
            <a:r>
              <a:rPr lang="en-GB" dirty="0"/>
              <a:t>EU Timber Regulation </a:t>
            </a:r>
            <a:r>
              <a:rPr lang="en-GB" dirty="0" smtClean="0"/>
              <a:t>(due diligence</a:t>
            </a:r>
            <a:r>
              <a:rPr lang="en-GB" dirty="0"/>
              <a:t>)</a:t>
            </a:r>
          </a:p>
          <a:p>
            <a:pPr marL="381000" indent="-381000" algn="just">
              <a:buFontTx/>
              <a:buAutoNum type="arabicPeriod"/>
            </a:pPr>
            <a:r>
              <a:rPr lang="en-GB" dirty="0"/>
              <a:t>Public </a:t>
            </a:r>
            <a:r>
              <a:rPr lang="en-GB" dirty="0" smtClean="0"/>
              <a:t>timber </a:t>
            </a:r>
            <a:r>
              <a:rPr lang="en-GB" dirty="0"/>
              <a:t>p</a:t>
            </a:r>
            <a:r>
              <a:rPr lang="en-GB" dirty="0" smtClean="0"/>
              <a:t>rocurement </a:t>
            </a:r>
            <a:r>
              <a:rPr lang="en-GB" dirty="0"/>
              <a:t>p</a:t>
            </a:r>
            <a:r>
              <a:rPr lang="en-GB" dirty="0" smtClean="0"/>
              <a:t>olicies</a:t>
            </a:r>
            <a:endParaRPr lang="en-GB" dirty="0"/>
          </a:p>
        </p:txBody>
      </p:sp>
      <p:sp>
        <p:nvSpPr>
          <p:cNvPr id="4" name="Oval 89"/>
          <p:cNvSpPr>
            <a:spLocks noChangeArrowheads="1"/>
          </p:cNvSpPr>
          <p:nvPr/>
        </p:nvSpPr>
        <p:spPr bwMode="auto">
          <a:xfrm>
            <a:off x="757065" y="4507513"/>
            <a:ext cx="5081191" cy="521688"/>
          </a:xfrm>
          <a:prstGeom prst="ellipse">
            <a:avLst/>
          </a:prstGeom>
          <a:noFill/>
          <a:ln w="31750">
            <a:solidFill>
              <a:srgbClr val="FF0000"/>
            </a:solidFill>
            <a:round/>
            <a:headEnd/>
            <a:tailEnd/>
          </a:ln>
        </p:spPr>
        <p:txBody>
          <a:bodyPr wrap="none" anchor="ctr"/>
          <a:lstStyle/>
          <a:p>
            <a:endParaRPr lang="nl-NL"/>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t>3</a:t>
            </a:fld>
            <a:endParaRPr lang="zh-TW" altLang="en-US"/>
          </a:p>
        </p:txBody>
      </p:sp>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010400" y="2206623"/>
            <a:ext cx="5181600" cy="4181475"/>
          </a:xfrm>
          <a:prstGeom prst="rect">
            <a:avLst/>
          </a:prstGeom>
        </p:spPr>
      </p:pic>
    </p:spTree>
    <p:extLst>
      <p:ext uri="{BB962C8B-B14F-4D97-AF65-F5344CB8AC3E}">
        <p14:creationId xmlns:p14="http://schemas.microsoft.com/office/powerpoint/2010/main" val="25831374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8343" y="2206625"/>
            <a:ext cx="7970157" cy="4525963"/>
          </a:xfrm>
        </p:spPr>
        <p:txBody>
          <a:bodyPr>
            <a:normAutofit/>
          </a:bodyPr>
          <a:lstStyle/>
          <a:p>
            <a:r>
              <a:rPr lang="en-GB" sz="2600" dirty="0" smtClean="0"/>
              <a:t>An EU </a:t>
            </a:r>
            <a:r>
              <a:rPr lang="en-GB" sz="2600" dirty="0"/>
              <a:t>Voluntary Partnership Agreement (VPA) is a legally binding agreement between the EU and an individual timber exporting country, which aims to ensure trade only in legal timber and to improve forest </a:t>
            </a:r>
            <a:r>
              <a:rPr lang="en-GB" sz="2600" dirty="0" smtClean="0"/>
              <a:t>governance.</a:t>
            </a:r>
            <a:endParaRPr lang="en-GB" sz="2600" dirty="0"/>
          </a:p>
          <a:p>
            <a:r>
              <a:rPr lang="en-GB" sz="2600" dirty="0"/>
              <a:t>VPA process includes guidance on legality definition</a:t>
            </a:r>
          </a:p>
          <a:p>
            <a:pPr lvl="1">
              <a:buSzPct val="80000"/>
              <a:buFont typeface="Wingdings" panose="05000000000000000000" pitchFamily="2" charset="2"/>
              <a:buChar char="§"/>
            </a:pPr>
            <a:r>
              <a:rPr lang="en-GB" sz="2600" dirty="0"/>
              <a:t>Every country has </a:t>
            </a:r>
            <a:r>
              <a:rPr lang="en-GB" sz="2600" dirty="0" smtClean="0"/>
              <a:t>a sovereign </a:t>
            </a:r>
            <a:r>
              <a:rPr lang="en-GB" sz="2600" dirty="0"/>
              <a:t>right to define legality</a:t>
            </a:r>
          </a:p>
          <a:p>
            <a:pPr lvl="1">
              <a:buSzPct val="80000"/>
              <a:buFont typeface="Wingdings" panose="05000000000000000000" pitchFamily="2" charset="2"/>
              <a:buChar char="§"/>
            </a:pPr>
            <a:r>
              <a:rPr lang="en-GB" sz="2600" dirty="0"/>
              <a:t>The process to define legality </a:t>
            </a:r>
            <a:r>
              <a:rPr lang="en-GB" sz="2600" dirty="0" smtClean="0"/>
              <a:t>is based </a:t>
            </a:r>
            <a:r>
              <a:rPr lang="en-GB" sz="2600" dirty="0"/>
              <a:t>on stakeholder involvement and consensus </a:t>
            </a:r>
          </a:p>
          <a:p>
            <a:pPr lvl="1">
              <a:buSzPct val="80000"/>
              <a:buFont typeface="Wingdings" panose="05000000000000000000" pitchFamily="2" charset="2"/>
              <a:buChar char="§"/>
            </a:pPr>
            <a:r>
              <a:rPr lang="en-GB" sz="2600" dirty="0"/>
              <a:t>Has to cover certain key elements</a:t>
            </a:r>
          </a:p>
          <a:p>
            <a:endParaRPr lang="en-GB" dirty="0"/>
          </a:p>
        </p:txBody>
      </p:sp>
      <p:sp>
        <p:nvSpPr>
          <p:cNvPr id="4" name="Title 1"/>
          <p:cNvSpPr txBox="1">
            <a:spLocks/>
          </p:cNvSpPr>
          <p:nvPr/>
        </p:nvSpPr>
        <p:spPr>
          <a:xfrm>
            <a:off x="348343" y="1193549"/>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3000" b="1" dirty="0">
                <a:solidFill>
                  <a:srgbClr val="006600"/>
                </a:solidFill>
                <a:latin typeface="+mn-lt"/>
              </a:rPr>
              <a:t>Voluntary Partnership </a:t>
            </a:r>
            <a:r>
              <a:rPr lang="en-GB" sz="3000" b="1" dirty="0" smtClean="0">
                <a:solidFill>
                  <a:srgbClr val="006600"/>
                </a:solidFill>
                <a:latin typeface="+mn-lt"/>
              </a:rPr>
              <a:t>Agreements</a:t>
            </a:r>
            <a:endParaRPr lang="en-GB" sz="3000" b="1" dirty="0">
              <a:solidFill>
                <a:srgbClr val="006600"/>
              </a:solidFill>
              <a:latin typeface="+mn-lt"/>
            </a:endParaRPr>
          </a:p>
        </p:txBody>
      </p:sp>
      <p:sp>
        <p:nvSpPr>
          <p:cNvPr id="2" name="Slide Number Placeholder 1"/>
          <p:cNvSpPr>
            <a:spLocks noGrp="1"/>
          </p:cNvSpPr>
          <p:nvPr>
            <p:ph type="sldNum" sz="quarter" idx="12"/>
          </p:nvPr>
        </p:nvSpPr>
        <p:spPr/>
        <p:txBody>
          <a:bodyPr/>
          <a:lstStyle/>
          <a:p>
            <a:fld id="{550D09E1-CAB4-408E-A298-59F1CA6C6FDF}" type="slidenum">
              <a:rPr lang="zh-TW" altLang="en-US" smtClean="0"/>
              <a:t>4</a:t>
            </a:fld>
            <a:endParaRPr lang="zh-TW" altLang="en-US"/>
          </a:p>
        </p:txBody>
      </p:sp>
      <p:pic>
        <p:nvPicPr>
          <p:cNvPr id="9" name="Picture 8"/>
          <p:cNvPicPr>
            <a:picLocks noChangeAspect="1"/>
          </p:cNvPicPr>
          <p:nvPr/>
        </p:nvPicPr>
        <p:blipFill rotWithShape="1">
          <a:blip r:embed="rId3">
            <a:extLst>
              <a:ext uri="{28A0092B-C50C-407E-A947-70E740481C1C}">
                <a14:useLocalDpi xmlns:a14="http://schemas.microsoft.com/office/drawing/2010/main"/>
              </a:ext>
            </a:extLst>
          </a:blip>
          <a:srcRect t="412"/>
          <a:stretch/>
        </p:blipFill>
        <p:spPr>
          <a:xfrm>
            <a:off x="8620125" y="2205317"/>
            <a:ext cx="3571875" cy="4287557"/>
          </a:xfrm>
          <a:prstGeom prst="rect">
            <a:avLst/>
          </a:prstGeom>
        </p:spPr>
      </p:pic>
    </p:spTree>
    <p:extLst>
      <p:ext uri="{BB962C8B-B14F-4D97-AF65-F5344CB8AC3E}">
        <p14:creationId xmlns:p14="http://schemas.microsoft.com/office/powerpoint/2010/main" val="3854374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48342" y="1192560"/>
            <a:ext cx="8229600" cy="1143000"/>
          </a:xfrm>
        </p:spPr>
        <p:txBody>
          <a:bodyPr>
            <a:normAutofit/>
          </a:bodyPr>
          <a:lstStyle/>
          <a:p>
            <a:r>
              <a:rPr lang="en-GB" dirty="0">
                <a:solidFill>
                  <a:srgbClr val="006600"/>
                </a:solidFill>
              </a:rPr>
              <a:t>FLEGT VPA progress</a:t>
            </a:r>
          </a:p>
        </p:txBody>
      </p:sp>
      <p:sp>
        <p:nvSpPr>
          <p:cNvPr id="26627" name="Rectangle 3"/>
          <p:cNvSpPr>
            <a:spLocks noGrp="1" noChangeArrowheads="1"/>
          </p:cNvSpPr>
          <p:nvPr>
            <p:ph idx="1"/>
          </p:nvPr>
        </p:nvSpPr>
        <p:spPr>
          <a:xfrm>
            <a:off x="348342" y="2201756"/>
            <a:ext cx="10918372" cy="4516544"/>
          </a:xfrm>
        </p:spPr>
        <p:txBody>
          <a:bodyPr>
            <a:normAutofit lnSpcReduction="10000"/>
          </a:bodyPr>
          <a:lstStyle/>
          <a:p>
            <a:pPr marL="0" indent="0">
              <a:lnSpc>
                <a:spcPct val="90000"/>
              </a:lnSpc>
              <a:buFontTx/>
              <a:buNone/>
            </a:pPr>
            <a:r>
              <a:rPr lang="en-GB" sz="2400" dirty="0" smtClean="0"/>
              <a:t>A </a:t>
            </a:r>
            <a:r>
              <a:rPr lang="en-GB" sz="2400" dirty="0"/>
              <a:t>Voluntary Partnership Agreement (VPA) has been signed by:</a:t>
            </a:r>
          </a:p>
          <a:p>
            <a:pPr>
              <a:lnSpc>
                <a:spcPct val="90000"/>
              </a:lnSpc>
            </a:pPr>
            <a:r>
              <a:rPr lang="en-GB" sz="2400" b="1" dirty="0"/>
              <a:t>Ghana</a:t>
            </a:r>
            <a:r>
              <a:rPr lang="en-GB" sz="2400" dirty="0"/>
              <a:t> (November 2009)</a:t>
            </a:r>
          </a:p>
          <a:p>
            <a:pPr>
              <a:lnSpc>
                <a:spcPct val="90000"/>
              </a:lnSpc>
            </a:pPr>
            <a:r>
              <a:rPr lang="en-GB" sz="2400" b="1" dirty="0"/>
              <a:t>The Republic of Congo (Congo Brazzaville) </a:t>
            </a:r>
            <a:r>
              <a:rPr lang="en-GB" sz="2400" dirty="0"/>
              <a:t>(May 2010)</a:t>
            </a:r>
          </a:p>
          <a:p>
            <a:pPr>
              <a:lnSpc>
                <a:spcPct val="90000"/>
              </a:lnSpc>
            </a:pPr>
            <a:r>
              <a:rPr lang="en-GB" sz="2400" b="1" dirty="0"/>
              <a:t>Cameroon</a:t>
            </a:r>
            <a:r>
              <a:rPr lang="en-GB" sz="2400" dirty="0"/>
              <a:t> (October 2010)</a:t>
            </a:r>
          </a:p>
          <a:p>
            <a:pPr>
              <a:lnSpc>
                <a:spcPct val="90000"/>
              </a:lnSpc>
            </a:pPr>
            <a:r>
              <a:rPr lang="en-GB" sz="2400" b="1" dirty="0"/>
              <a:t>Central African Republic</a:t>
            </a:r>
            <a:r>
              <a:rPr lang="en-GB" sz="2400" dirty="0"/>
              <a:t> (November 2011)</a:t>
            </a:r>
          </a:p>
          <a:p>
            <a:pPr>
              <a:lnSpc>
                <a:spcPct val="90000"/>
              </a:lnSpc>
            </a:pPr>
            <a:r>
              <a:rPr lang="en-GB" sz="2400" b="1" dirty="0"/>
              <a:t>Indonesia</a:t>
            </a:r>
            <a:r>
              <a:rPr lang="en-GB" sz="2400" dirty="0"/>
              <a:t>  (signature foreseen 2</a:t>
            </a:r>
            <a:r>
              <a:rPr lang="en-GB" sz="2400" baseline="30000" dirty="0"/>
              <a:t>nd</a:t>
            </a:r>
            <a:r>
              <a:rPr lang="en-GB" sz="2400" dirty="0"/>
              <a:t> half of 2013) </a:t>
            </a:r>
          </a:p>
          <a:p>
            <a:pPr>
              <a:lnSpc>
                <a:spcPct val="90000"/>
              </a:lnSpc>
            </a:pPr>
            <a:r>
              <a:rPr lang="en-GB" sz="2400" b="1" dirty="0"/>
              <a:t>Liberia</a:t>
            </a:r>
            <a:r>
              <a:rPr lang="en-GB" sz="2400" dirty="0"/>
              <a:t> (July 2011) </a:t>
            </a:r>
          </a:p>
          <a:p>
            <a:pPr marL="0" indent="0">
              <a:buNone/>
            </a:pPr>
            <a:r>
              <a:rPr lang="en-GB" sz="2400" dirty="0"/>
              <a:t>Negotiations for future agreements are currently being conducted with Malaysia, Vietnam, Gabon, </a:t>
            </a:r>
            <a:r>
              <a:rPr lang="en-GB" sz="2400" dirty="0" smtClean="0"/>
              <a:t>Democratic Republic of Congo, </a:t>
            </a:r>
            <a:r>
              <a:rPr lang="en-GB" sz="2400" dirty="0"/>
              <a:t>Guyana, Honduras</a:t>
            </a:r>
            <a:r>
              <a:rPr lang="fr-FR" sz="2400" dirty="0"/>
              <a:t>, C</a:t>
            </a:r>
            <a:r>
              <a:rPr lang="en-US" sz="2400" dirty="0"/>
              <a:t>ô</a:t>
            </a:r>
            <a:r>
              <a:rPr lang="fr-FR" sz="2400" dirty="0"/>
              <a:t>te d’Ivoire</a:t>
            </a:r>
            <a:r>
              <a:rPr lang="en-GB" sz="2400" dirty="0"/>
              <a:t>, </a:t>
            </a:r>
            <a:r>
              <a:rPr lang="en-GB" sz="2400" dirty="0" smtClean="0"/>
              <a:t>Thailand and Laos</a:t>
            </a:r>
            <a:endParaRPr lang="en-GB" sz="2400" dirty="0"/>
          </a:p>
          <a:p>
            <a:pPr marL="0" indent="0">
              <a:buNone/>
            </a:pPr>
            <a:r>
              <a:rPr lang="en-GB" sz="2400" dirty="0"/>
              <a:t>No FLEGT-licensed timber is available yet</a:t>
            </a:r>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t>5</a:t>
            </a:fld>
            <a:endParaRPr lang="zh-TW" altLang="en-US"/>
          </a:p>
        </p:txBody>
      </p:sp>
    </p:spTree>
    <p:extLst>
      <p:ext uri="{BB962C8B-B14F-4D97-AF65-F5344CB8AC3E}">
        <p14:creationId xmlns:p14="http://schemas.microsoft.com/office/powerpoint/2010/main" val="10280820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398423"/>
            <a:ext cx="12192000" cy="69450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t>6</a:t>
            </a:fld>
            <a:endParaRPr lang="zh-TW" altLang="en-US" dirty="0"/>
          </a:p>
        </p:txBody>
      </p:sp>
      <p:sp>
        <p:nvSpPr>
          <p:cNvPr id="2" name="Title 1"/>
          <p:cNvSpPr>
            <a:spLocks noGrp="1"/>
          </p:cNvSpPr>
          <p:nvPr>
            <p:ph type="title"/>
          </p:nvPr>
        </p:nvSpPr>
        <p:spPr>
          <a:xfrm>
            <a:off x="139522" y="12879"/>
            <a:ext cx="3260501" cy="875763"/>
          </a:xfrm>
        </p:spPr>
        <p:txBody>
          <a:bodyPr/>
          <a:lstStyle/>
          <a:p>
            <a:r>
              <a:rPr lang="en-GB" dirty="0" smtClean="0">
                <a:solidFill>
                  <a:srgbClr val="006600"/>
                </a:solidFill>
              </a:rPr>
              <a:t>VPA progress</a:t>
            </a:r>
            <a:endParaRPr lang="en-GB" dirty="0">
              <a:solidFill>
                <a:srgbClr val="006600"/>
              </a:solidFill>
            </a:endParaRPr>
          </a:p>
        </p:txBody>
      </p:sp>
      <p:pic>
        <p:nvPicPr>
          <p:cNvPr id="7" name="Grafik 6" descr="VPA countries | EU FLEGT Facility - Mozilla Firefox"/>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34344" y="283554"/>
            <a:ext cx="11897709" cy="5925164"/>
          </a:xfrm>
          <a:prstGeom prst="rect">
            <a:avLst/>
          </a:prstGeom>
        </p:spPr>
      </p:pic>
      <p:sp>
        <p:nvSpPr>
          <p:cNvPr id="4" name="TextBox 3"/>
          <p:cNvSpPr txBox="1"/>
          <p:nvPr/>
        </p:nvSpPr>
        <p:spPr>
          <a:xfrm>
            <a:off x="6938817" y="6195459"/>
            <a:ext cx="4312809" cy="523220"/>
          </a:xfrm>
          <a:prstGeom prst="rect">
            <a:avLst/>
          </a:prstGeom>
          <a:noFill/>
        </p:spPr>
        <p:txBody>
          <a:bodyPr wrap="square" rtlCol="0">
            <a:spAutoFit/>
          </a:bodyPr>
          <a:lstStyle/>
          <a:p>
            <a:r>
              <a:rPr lang="en-GB" sz="1400" dirty="0"/>
              <a:t>Source: </a:t>
            </a:r>
            <a:r>
              <a:rPr lang="en-GB" sz="1400" dirty="0">
                <a:hlinkClick r:id="rId4"/>
              </a:rPr>
              <a:t>http://</a:t>
            </a:r>
            <a:r>
              <a:rPr lang="en-GB" sz="1400" dirty="0" smtClean="0">
                <a:hlinkClick r:id="rId4"/>
              </a:rPr>
              <a:t>www.euflegt.efi.int/vpa-countries</a:t>
            </a:r>
            <a:r>
              <a:rPr lang="en-GB" sz="1400" dirty="0" smtClean="0"/>
              <a:t>;</a:t>
            </a:r>
          </a:p>
          <a:p>
            <a:r>
              <a:rPr lang="en-GB" sz="1400" dirty="0" smtClean="0"/>
              <a:t>As of January 2015</a:t>
            </a:r>
            <a:r>
              <a:rPr lang="en-GB" sz="1400" dirty="0" smtClean="0"/>
              <a:t> </a:t>
            </a:r>
            <a:endParaRPr lang="en-GB" sz="1400" dirty="0"/>
          </a:p>
        </p:txBody>
      </p:sp>
    </p:spTree>
    <p:extLst>
      <p:ext uri="{BB962C8B-B14F-4D97-AF65-F5344CB8AC3E}">
        <p14:creationId xmlns:p14="http://schemas.microsoft.com/office/powerpoint/2010/main" val="13450929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56185" y="1164771"/>
            <a:ext cx="8229600" cy="1143000"/>
          </a:xfrm>
        </p:spPr>
        <p:txBody>
          <a:bodyPr>
            <a:normAutofit/>
          </a:bodyPr>
          <a:lstStyle/>
          <a:p>
            <a:r>
              <a:rPr lang="en-GB" dirty="0">
                <a:solidFill>
                  <a:srgbClr val="006600"/>
                </a:solidFill>
              </a:rPr>
              <a:t>FLEGT timber licensing scheme </a:t>
            </a:r>
          </a:p>
        </p:txBody>
      </p:sp>
      <p:sp>
        <p:nvSpPr>
          <p:cNvPr id="26627" name="Rectangle 3"/>
          <p:cNvSpPr>
            <a:spLocks noGrp="1" noChangeArrowheads="1"/>
          </p:cNvSpPr>
          <p:nvPr>
            <p:ph idx="1"/>
          </p:nvPr>
        </p:nvSpPr>
        <p:spPr>
          <a:xfrm>
            <a:off x="356185" y="2214336"/>
            <a:ext cx="7525071" cy="4525963"/>
          </a:xfrm>
        </p:spPr>
        <p:txBody>
          <a:bodyPr/>
          <a:lstStyle/>
          <a:p>
            <a:pPr>
              <a:lnSpc>
                <a:spcPct val="90000"/>
              </a:lnSpc>
            </a:pPr>
            <a:r>
              <a:rPr lang="en-GB" dirty="0"/>
              <a:t>Core component of VPA, also referred to as Timber Legality Assurance System (TLAS)</a:t>
            </a:r>
            <a:endParaRPr lang="en-GB" sz="2400" dirty="0"/>
          </a:p>
          <a:p>
            <a:r>
              <a:rPr lang="en-GB" dirty="0"/>
              <a:t>Five main elements: </a:t>
            </a:r>
          </a:p>
          <a:p>
            <a:pPr lvl="1" eaLnBrk="1" hangingPunct="1">
              <a:buFont typeface="Wingdings" panose="05000000000000000000" pitchFamily="2" charset="2"/>
              <a:buChar char="§"/>
            </a:pPr>
            <a:r>
              <a:rPr lang="en-GB" dirty="0"/>
              <a:t>Definition of legality (forest to port)</a:t>
            </a:r>
          </a:p>
          <a:p>
            <a:pPr lvl="1" eaLnBrk="1" hangingPunct="1">
              <a:buFont typeface="Wingdings" panose="05000000000000000000" pitchFamily="2" charset="2"/>
              <a:buChar char="§"/>
            </a:pPr>
            <a:r>
              <a:rPr lang="en-GB" dirty="0"/>
              <a:t>Control of the supply chain (traceability)</a:t>
            </a:r>
          </a:p>
          <a:p>
            <a:pPr lvl="1" eaLnBrk="1" hangingPunct="1">
              <a:buFont typeface="Wingdings" panose="05000000000000000000" pitchFamily="2" charset="2"/>
              <a:buChar char="§"/>
            </a:pPr>
            <a:r>
              <a:rPr lang="en-GB" dirty="0"/>
              <a:t>Verification (forest and supply chain)</a:t>
            </a:r>
          </a:p>
          <a:p>
            <a:pPr lvl="1" eaLnBrk="1" hangingPunct="1">
              <a:buFont typeface="Wingdings" panose="05000000000000000000" pitchFamily="2" charset="2"/>
              <a:buChar char="§"/>
            </a:pPr>
            <a:r>
              <a:rPr lang="en-GB" dirty="0"/>
              <a:t>Issuance of licences (</a:t>
            </a:r>
            <a:r>
              <a:rPr lang="en-GB" b="1" u="sng" dirty="0"/>
              <a:t>FLEGT licences</a:t>
            </a:r>
            <a:r>
              <a:rPr lang="en-GB" dirty="0"/>
              <a:t>)</a:t>
            </a:r>
          </a:p>
          <a:p>
            <a:pPr lvl="1" eaLnBrk="1" hangingPunct="1">
              <a:buFont typeface="Wingdings" panose="05000000000000000000" pitchFamily="2" charset="2"/>
              <a:buChar char="§"/>
            </a:pPr>
            <a:r>
              <a:rPr lang="en-GB" dirty="0"/>
              <a:t>Independent monitoring</a:t>
            </a:r>
            <a:endParaRPr lang="en-US" dirty="0"/>
          </a:p>
          <a:p>
            <a:pPr marL="87313" indent="-87313">
              <a:buNone/>
            </a:pPr>
            <a:endParaRPr lang="en-GB" sz="2400" dirty="0"/>
          </a:p>
          <a:p>
            <a:pPr>
              <a:lnSpc>
                <a:spcPct val="90000"/>
              </a:lnSpc>
            </a:pPr>
            <a:endParaRPr lang="en-GB" sz="2400" dirty="0"/>
          </a:p>
          <a:p>
            <a:pPr marL="0" indent="0">
              <a:buNone/>
            </a:pPr>
            <a:endParaRPr lang="en-GB" sz="2400"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7</a:t>
            </a:fld>
            <a:endParaRPr lang="zh-TW" altLang="en-US"/>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181850" y="2013697"/>
            <a:ext cx="5010150" cy="3619500"/>
          </a:xfrm>
          <a:prstGeom prst="rect">
            <a:avLst/>
          </a:prstGeom>
        </p:spPr>
      </p:pic>
    </p:spTree>
    <p:extLst>
      <p:ext uri="{BB962C8B-B14F-4D97-AF65-F5344CB8AC3E}">
        <p14:creationId xmlns:p14="http://schemas.microsoft.com/office/powerpoint/2010/main" val="10852038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38637"/>
            <a:ext cx="12192000" cy="69450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674" name="Picture 2"/>
          <p:cNvPicPr>
            <a:picLocks noGrp="1" noChangeAspect="1" noChangeArrowheads="1"/>
          </p:cNvPicPr>
          <p:nvPr>
            <p:ph idx="1"/>
          </p:nvPr>
        </p:nvPicPr>
        <p:blipFill rotWithShape="1">
          <a:blip r:embed="rId3" cstate="email">
            <a:extLst>
              <a:ext uri="{28A0092B-C50C-407E-A947-70E740481C1C}">
                <a14:useLocalDpi xmlns:a14="http://schemas.microsoft.com/office/drawing/2010/main"/>
              </a:ext>
            </a:extLst>
          </a:blip>
          <a:srcRect t="2040"/>
          <a:stretch/>
        </p:blipFill>
        <p:spPr>
          <a:xfrm>
            <a:off x="12877" y="103031"/>
            <a:ext cx="5572833" cy="6805986"/>
          </a:xfrm>
          <a:noFill/>
          <a:ln>
            <a:noFill/>
          </a:ln>
        </p:spPr>
      </p:pic>
      <p:sp>
        <p:nvSpPr>
          <p:cNvPr id="3" name="TextBox 2"/>
          <p:cNvSpPr txBox="1"/>
          <p:nvPr/>
        </p:nvSpPr>
        <p:spPr>
          <a:xfrm>
            <a:off x="6095998" y="1628604"/>
            <a:ext cx="5443471" cy="2308324"/>
          </a:xfrm>
          <a:prstGeom prst="rect">
            <a:avLst/>
          </a:prstGeom>
          <a:noFill/>
        </p:spPr>
        <p:txBody>
          <a:bodyPr wrap="square" rtlCol="0">
            <a:spAutoFit/>
          </a:bodyPr>
          <a:lstStyle/>
          <a:p>
            <a:r>
              <a:rPr lang="en-GB" sz="2400" dirty="0"/>
              <a:t>Relative impact of implementing sustainable forest management at a few </a:t>
            </a:r>
            <a:r>
              <a:rPr lang="en-GB" sz="2400" dirty="0" smtClean="0"/>
              <a:t>forest management units (FMU) </a:t>
            </a:r>
            <a:r>
              <a:rPr lang="en-GB" sz="2400" dirty="0"/>
              <a:t>versus implementing the aspects of sustainability required by a range of laws identified at a VPA at national </a:t>
            </a:r>
            <a:r>
              <a:rPr lang="en-GB" sz="2400" dirty="0" smtClean="0"/>
              <a:t>level.</a:t>
            </a:r>
            <a:endParaRPr lang="en-GB" sz="2400"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8</a:t>
            </a:fld>
            <a:endParaRPr lang="zh-TW" altLang="en-US"/>
          </a:p>
        </p:txBody>
      </p:sp>
      <p:cxnSp>
        <p:nvCxnSpPr>
          <p:cNvPr id="6" name="Gerade Verbindung 5"/>
          <p:cNvCxnSpPr/>
          <p:nvPr/>
        </p:nvCxnSpPr>
        <p:spPr>
          <a:xfrm>
            <a:off x="6095999" y="1169094"/>
            <a:ext cx="6096001"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0" name="Textfeld 9"/>
          <p:cNvSpPr txBox="1"/>
          <p:nvPr/>
        </p:nvSpPr>
        <p:spPr>
          <a:xfrm>
            <a:off x="6169069" y="153431"/>
            <a:ext cx="5679583" cy="1015663"/>
          </a:xfrm>
          <a:prstGeom prst="rect">
            <a:avLst/>
          </a:prstGeom>
          <a:noFill/>
        </p:spPr>
        <p:txBody>
          <a:bodyPr wrap="square" rtlCol="0">
            <a:spAutoFit/>
          </a:bodyPr>
          <a:lstStyle/>
          <a:p>
            <a:r>
              <a:rPr lang="de-DE" sz="3000" b="1" dirty="0" smtClean="0">
                <a:solidFill>
                  <a:srgbClr val="006600"/>
                </a:solidFill>
              </a:rPr>
              <a:t>Schematic representation of implementing FMU vs VPA process </a:t>
            </a:r>
            <a:endParaRPr lang="de-DE" sz="3000" b="1" dirty="0">
              <a:solidFill>
                <a:srgbClr val="006600"/>
              </a:solidFill>
            </a:endParaRPr>
          </a:p>
        </p:txBody>
      </p:sp>
    </p:spTree>
    <p:extLst>
      <p:ext uri="{BB962C8B-B14F-4D97-AF65-F5344CB8AC3E}">
        <p14:creationId xmlns:p14="http://schemas.microsoft.com/office/powerpoint/2010/main" val="42198420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57099" y="1196272"/>
            <a:ext cx="8229600" cy="1143000"/>
          </a:xfrm>
        </p:spPr>
        <p:txBody>
          <a:bodyPr>
            <a:normAutofit/>
          </a:bodyPr>
          <a:lstStyle/>
          <a:p>
            <a:r>
              <a:rPr lang="en-GB" dirty="0" smtClean="0">
                <a:solidFill>
                  <a:srgbClr val="006600"/>
                </a:solidFill>
              </a:rPr>
              <a:t>FLEGT </a:t>
            </a:r>
            <a:r>
              <a:rPr lang="en-GB" dirty="0" smtClean="0">
                <a:solidFill>
                  <a:srgbClr val="006600"/>
                </a:solidFill>
                <a:cs typeface="Times New Roman" pitchFamily="18" charset="0"/>
              </a:rPr>
              <a:t>Key Components</a:t>
            </a:r>
            <a:endParaRPr lang="en-US" dirty="0" smtClean="0">
              <a:solidFill>
                <a:srgbClr val="006600"/>
              </a:solidFill>
            </a:endParaRPr>
          </a:p>
        </p:txBody>
      </p:sp>
      <p:sp>
        <p:nvSpPr>
          <p:cNvPr id="29699" name="Rectangle 3"/>
          <p:cNvSpPr>
            <a:spLocks noGrp="1" noChangeArrowheads="1"/>
          </p:cNvSpPr>
          <p:nvPr>
            <p:ph idx="1"/>
          </p:nvPr>
        </p:nvSpPr>
        <p:spPr>
          <a:xfrm>
            <a:off x="357099" y="2206625"/>
            <a:ext cx="8229600" cy="4525963"/>
          </a:xfrm>
        </p:spPr>
        <p:txBody>
          <a:bodyPr>
            <a:normAutofit/>
          </a:bodyPr>
          <a:lstStyle/>
          <a:p>
            <a:pPr marL="381000" indent="-381000" algn="just">
              <a:buFontTx/>
              <a:buAutoNum type="arabicPeriod"/>
            </a:pPr>
            <a:r>
              <a:rPr lang="en-GB" dirty="0"/>
              <a:t>Support to Producer Countries</a:t>
            </a:r>
          </a:p>
          <a:p>
            <a:pPr marL="381000" indent="-381000" algn="just">
              <a:buFontTx/>
              <a:buAutoNum type="arabicPeriod"/>
            </a:pPr>
            <a:r>
              <a:rPr lang="en-GB" dirty="0"/>
              <a:t>Support for Private Sector Initiatives</a:t>
            </a:r>
          </a:p>
          <a:p>
            <a:pPr marL="381000" indent="-381000" algn="just">
              <a:buFontTx/>
              <a:buAutoNum type="arabicPeriod"/>
            </a:pPr>
            <a:r>
              <a:rPr lang="en-GB" dirty="0"/>
              <a:t>Investment safeguards</a:t>
            </a:r>
          </a:p>
          <a:p>
            <a:pPr marL="381000" indent="-381000">
              <a:buFontTx/>
              <a:buAutoNum type="arabicPeriod"/>
            </a:pPr>
            <a:r>
              <a:rPr lang="en-GB" dirty="0"/>
              <a:t>Addressing the problem of conflict timber</a:t>
            </a:r>
            <a:r>
              <a:rPr lang="en-US" dirty="0"/>
              <a:t> </a:t>
            </a:r>
          </a:p>
          <a:p>
            <a:pPr marL="381000" indent="-381000">
              <a:buFontTx/>
              <a:buAutoNum type="arabicPeriod"/>
            </a:pPr>
            <a:r>
              <a:rPr lang="en-GB" dirty="0"/>
              <a:t>Activities to promote trade in legal timber</a:t>
            </a:r>
          </a:p>
          <a:p>
            <a:pPr marL="781050" lvl="1" indent="-381000"/>
            <a:r>
              <a:rPr lang="en-GB" dirty="0"/>
              <a:t>Voluntary Partnership Agreements (VPAs)</a:t>
            </a:r>
          </a:p>
          <a:p>
            <a:pPr marL="381000" indent="-381000" algn="just">
              <a:buFontTx/>
              <a:buAutoNum type="arabicPeriod"/>
            </a:pPr>
            <a:r>
              <a:rPr lang="en-GB" dirty="0"/>
              <a:t>Additional options</a:t>
            </a:r>
            <a:r>
              <a:rPr lang="en-GB" dirty="0">
                <a:solidFill>
                  <a:srgbClr val="FF0000"/>
                </a:solidFill>
              </a:rPr>
              <a:t> </a:t>
            </a:r>
            <a:r>
              <a:rPr lang="en-GB" dirty="0"/>
              <a:t>for legislation</a:t>
            </a:r>
          </a:p>
          <a:p>
            <a:pPr marL="781050" lvl="1" indent="-381000" algn="just"/>
            <a:r>
              <a:rPr lang="en-GB" dirty="0"/>
              <a:t>EU Timber Regulation (due diligence)</a:t>
            </a:r>
          </a:p>
          <a:p>
            <a:pPr marL="381000" indent="-381000" algn="just">
              <a:buFontTx/>
              <a:buAutoNum type="arabicPeriod"/>
            </a:pPr>
            <a:r>
              <a:rPr lang="en-GB" dirty="0"/>
              <a:t>Public Timber Procurement Policies</a:t>
            </a:r>
          </a:p>
        </p:txBody>
      </p:sp>
      <p:sp>
        <p:nvSpPr>
          <p:cNvPr id="4" name="Oval 89"/>
          <p:cNvSpPr>
            <a:spLocks noChangeArrowheads="1"/>
          </p:cNvSpPr>
          <p:nvPr/>
        </p:nvSpPr>
        <p:spPr bwMode="auto">
          <a:xfrm>
            <a:off x="877820" y="5551713"/>
            <a:ext cx="5040560" cy="533401"/>
          </a:xfrm>
          <a:prstGeom prst="ellipse">
            <a:avLst/>
          </a:prstGeom>
          <a:noFill/>
          <a:ln w="31750">
            <a:solidFill>
              <a:srgbClr val="FF0000"/>
            </a:solidFill>
            <a:round/>
            <a:headEnd/>
            <a:tailEnd/>
          </a:ln>
        </p:spPr>
        <p:txBody>
          <a:bodyPr wrap="none" anchor="ctr"/>
          <a:lstStyle/>
          <a:p>
            <a:endParaRPr lang="nl-NL"/>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9</a:t>
            </a:fld>
            <a:endParaRPr lang="zh-TW" altLang="en-US"/>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218830" y="2175903"/>
            <a:ext cx="4991100" cy="4133850"/>
          </a:xfrm>
          <a:prstGeom prst="rect">
            <a:avLst/>
          </a:prstGeom>
        </p:spPr>
      </p:pic>
    </p:spTree>
    <p:extLst>
      <p:ext uri="{BB962C8B-B14F-4D97-AF65-F5344CB8AC3E}">
        <p14:creationId xmlns:p14="http://schemas.microsoft.com/office/powerpoint/2010/main" val="11579881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3ABBA6C-8578-483A-88D9-0D4496FF22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3.xml><?xml version="1.0" encoding="utf-8"?>
<ds:datastoreItem xmlns:ds="http://schemas.openxmlformats.org/officeDocument/2006/customXml" ds:itemID="{71C0B6B9-8D27-4599-A5C9-743F9825D9FD}">
  <ds:schemaRefs>
    <ds:schemaRef ds:uri="http://purl.org/dc/elements/1.1/"/>
    <ds:schemaRef ds:uri="http://www.w3.org/XML/1998/namespace"/>
    <ds:schemaRef ds:uri="http://schemas.microsoft.com/office/2006/documentManagement/types"/>
    <ds:schemaRef ds:uri="http://schemas.openxmlformats.org/package/2006/metadata/core-properties"/>
    <ds:schemaRef ds:uri="http://schemas.microsoft.com/office/infopath/2007/PartnerControls"/>
    <ds:schemaRef ds:uri="http://schemas.microsoft.com/office/2006/metadata/properties"/>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otalTime>0</TotalTime>
  <Words>1206</Words>
  <Application>Microsoft Office PowerPoint</Application>
  <PresentationFormat>Benutzerdefiniert</PresentationFormat>
  <Paragraphs>163</Paragraphs>
  <Slides>15</Slides>
  <Notes>13</Notes>
  <HiddenSlides>0</HiddenSlides>
  <MMClips>0</MMClips>
  <ScaleCrop>false</ScaleCrop>
  <HeadingPairs>
    <vt:vector size="4" baseType="variant">
      <vt:variant>
        <vt:lpstr>Design</vt:lpstr>
      </vt:variant>
      <vt:variant>
        <vt:i4>3</vt:i4>
      </vt:variant>
      <vt:variant>
        <vt:lpstr>Folientitel</vt:lpstr>
      </vt:variant>
      <vt:variant>
        <vt:i4>15</vt:i4>
      </vt:variant>
    </vt:vector>
  </HeadingPairs>
  <TitlesOfParts>
    <vt:vector size="18" baseType="lpstr">
      <vt:lpstr>Office Theme</vt:lpstr>
      <vt:lpstr>1_Office Theme</vt:lpstr>
      <vt:lpstr>2_Office Theme</vt:lpstr>
      <vt:lpstr>Important: legal notice PLEASE READ</vt:lpstr>
      <vt:lpstr>EU Timber Regulation Training of Trainers</vt:lpstr>
      <vt:lpstr>FLEGT Key Components</vt:lpstr>
      <vt:lpstr>PowerPoint-Präsentation</vt:lpstr>
      <vt:lpstr>FLEGT VPA progress</vt:lpstr>
      <vt:lpstr>VPA progress</vt:lpstr>
      <vt:lpstr>FLEGT timber licensing scheme </vt:lpstr>
      <vt:lpstr>PowerPoint-Präsentation</vt:lpstr>
      <vt:lpstr>FLEGT Key Components</vt:lpstr>
      <vt:lpstr>Compliance with the regulation</vt:lpstr>
      <vt:lpstr>FLEGT key components</vt:lpstr>
      <vt:lpstr>Public procurement policies</vt:lpstr>
      <vt:lpstr>Evidence of compliance with public procurement policies</vt:lpstr>
      <vt:lpstr>Summary</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GB</cp:lastModifiedBy>
  <cp:revision>48</cp:revision>
  <dcterms:created xsi:type="dcterms:W3CDTF">2013-11-14T15:38:49Z</dcterms:created>
  <dcterms:modified xsi:type="dcterms:W3CDTF">2015-02-04T00:17:41Z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